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media/image7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1pPr>
    <a:lvl2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2pPr>
    <a:lvl3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3pPr>
    <a:lvl4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4pPr>
    <a:lvl5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5pPr>
    <a:lvl6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6pPr>
    <a:lvl7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7pPr>
    <a:lvl8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8pPr>
    <a:lvl9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CAD5E6"/>
          </a:solidFill>
        </a:fill>
      </a:tcStyle>
    </a:wholeTbl>
    <a:band2H>
      <a:tcTxStyle b="def" i="def"/>
      <a:tcStyle>
        <a:tcBdr/>
        <a:fill>
          <a:solidFill>
            <a:srgbClr val="E6EBF3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381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381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CBE4CA"/>
          </a:solidFill>
        </a:fill>
      </a:tcStyle>
    </a:wholeTbl>
    <a:band2H>
      <a:tcTxStyle b="def" i="def"/>
      <a:tcStyle>
        <a:tcBdr/>
        <a:fill>
          <a:solidFill>
            <a:srgbClr val="E7F2E6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381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381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ECCBD6"/>
          </a:solidFill>
        </a:fill>
      </a:tcStyle>
    </a:wholeTbl>
    <a:band2H>
      <a:tcTxStyle b="def" i="def"/>
      <a:tcStyle>
        <a:tcBdr/>
        <a:fill>
          <a:solidFill>
            <a:srgbClr val="F6E7EC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381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381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000000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381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381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9" name="Shape 14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1pPr>
    <a:lvl2pPr indent="228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2pPr>
    <a:lvl3pPr indent="457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3pPr>
    <a:lvl4pPr indent="685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4pPr>
    <a:lvl5pPr indent="9144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5pPr>
    <a:lvl6pPr indent="11430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6pPr>
    <a:lvl7pPr indent="1371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7pPr>
    <a:lvl8pPr indent="1600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8pPr>
    <a:lvl9pPr indent="1828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ody Level One…"/>
          <p:cNvSpPr txBox="1"/>
          <p:nvPr>
            <p:ph type="body" sz="quarter" idx="1" hasCustomPrompt="1"/>
          </p:nvPr>
        </p:nvSpPr>
        <p:spPr>
          <a:xfrm>
            <a:off x="1206496" y="11839047"/>
            <a:ext cx="21971007" cy="636982"/>
          </a:xfrm>
          <a:prstGeom prst="rect">
            <a:avLst/>
          </a:prstGeom>
        </p:spPr>
        <p:txBody>
          <a:bodyPr lIns="45718" tIns="45718" rIns="45718" bIns="45718" numCol="1" spcCol="38100" anchor="b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  <a:lvl2pPr marL="1066800" indent="-457200" defTabSz="825500">
              <a:lnSpc>
                <a:spcPct val="100000"/>
              </a:lnSpc>
              <a:spcBef>
                <a:spcPts val="0"/>
              </a:spcBef>
              <a:defRPr b="1" sz="3600"/>
            </a:lvl2pPr>
            <a:lvl3pPr marL="1676400" indent="-457200" defTabSz="825500">
              <a:lnSpc>
                <a:spcPct val="100000"/>
              </a:lnSpc>
              <a:spcBef>
                <a:spcPts val="0"/>
              </a:spcBef>
              <a:defRPr b="1" sz="3600"/>
            </a:lvl3pPr>
            <a:lvl4pPr marL="2286000" indent="-457200" defTabSz="825500">
              <a:lnSpc>
                <a:spcPct val="100000"/>
              </a:lnSpc>
              <a:spcBef>
                <a:spcPts val="0"/>
              </a:spcBef>
              <a:defRPr b="1" sz="3600"/>
            </a:lvl4pPr>
            <a:lvl5pPr marL="2895600" indent="-457200" defTabSz="825500">
              <a:lnSpc>
                <a:spcPct val="100000"/>
              </a:lnSpc>
              <a:spcBef>
                <a:spcPts val="0"/>
              </a:spcBef>
              <a:defRPr b="1" sz="3600"/>
            </a:lvl5pPr>
          </a:lstStyle>
          <a:p>
            <a:pPr/>
            <a:r>
              <a:t>Author and Date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2" name="Presentation Title"/>
          <p:cNvSpPr txBox="1"/>
          <p:nvPr>
            <p:ph type="title" hasCustomPrompt="1"/>
          </p:nvPr>
        </p:nvSpPr>
        <p:spPr>
          <a:xfrm>
            <a:off x="1206496" y="2574991"/>
            <a:ext cx="21971005" cy="4648204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Presentation Title</a:t>
            </a:r>
          </a:p>
        </p:txBody>
      </p:sp>
      <p:sp>
        <p:nvSpPr>
          <p:cNvPr id="13" name="Body Level One…"/>
          <p:cNvSpPr txBox="1"/>
          <p:nvPr>
            <p:ph type="body" sz="quarter" idx="21" hasCustomPrompt="1"/>
          </p:nvPr>
        </p:nvSpPr>
        <p:spPr>
          <a:xfrm>
            <a:off x="1206500" y="7196865"/>
            <a:ext cx="21971000" cy="1905003"/>
          </a:xfrm>
          <a:prstGeom prst="rect">
            <a:avLst/>
          </a:prstGeom>
        </p:spPr>
        <p:txBody>
          <a:bodyPr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Presentation Subtitle</a:t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xfrm>
            <a:off x="12007748" y="13080999"/>
            <a:ext cx="368504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atement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Body Level One…"/>
          <p:cNvSpPr txBox="1"/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numCol="1" spcCol="38100"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Statement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 Fact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Body Level One…"/>
          <p:cNvSpPr txBox="1"/>
          <p:nvPr>
            <p:ph type="body" sz="quarter" idx="1" hasCustomPrompt="1"/>
          </p:nvPr>
        </p:nvSpPr>
        <p:spPr>
          <a:xfrm>
            <a:off x="1206500" y="8262180"/>
            <a:ext cx="21971000" cy="934783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1308100" indent="-698500" algn="ctr" defTabSz="825500">
              <a:lnSpc>
                <a:spcPct val="100000"/>
              </a:lnSpc>
              <a:spcBef>
                <a:spcPts val="0"/>
              </a:spcBef>
              <a:defRPr b="1" sz="5500"/>
            </a:lvl2pPr>
            <a:lvl3pPr marL="1917700" indent="-698500" algn="ctr" defTabSz="825500">
              <a:lnSpc>
                <a:spcPct val="100000"/>
              </a:lnSpc>
              <a:spcBef>
                <a:spcPts val="0"/>
              </a:spcBef>
              <a:defRPr b="1" sz="5500"/>
            </a:lvl3pPr>
            <a:lvl4pPr marL="2527300" indent="-698500" algn="ctr" defTabSz="825500">
              <a:lnSpc>
                <a:spcPct val="100000"/>
              </a:lnSpc>
              <a:spcBef>
                <a:spcPts val="0"/>
              </a:spcBef>
              <a:defRPr b="1" sz="5500"/>
            </a:lvl4pPr>
            <a:lvl5pPr marL="3136900" indent="-698500" algn="ctr" defTabSz="825500">
              <a:lnSpc>
                <a:spcPct val="100000"/>
              </a:lnSpc>
              <a:spcBef>
                <a:spcPts val="0"/>
              </a:spcBef>
              <a:defRPr b="1" sz="5500"/>
            </a:lvl5pPr>
          </a:lstStyle>
          <a:p>
            <a:pPr/>
            <a:r>
              <a:t>Fact information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7" name="Body Level One…"/>
          <p:cNvSpPr txBox="1"/>
          <p:nvPr>
            <p:ph type="body" idx="21" hasCustomPrompt="1"/>
          </p:nvPr>
        </p:nvSpPr>
        <p:spPr>
          <a:xfrm>
            <a:off x="1206500" y="935257"/>
            <a:ext cx="21971000" cy="7359065"/>
          </a:xfrm>
          <a:prstGeom prst="rect">
            <a:avLst/>
          </a:prstGeom>
        </p:spPr>
        <p:txBody>
          <a:bodyPr numCol="1" spcCol="38100" anchor="b"/>
          <a:lstStyle/>
          <a:p>
            <a:pPr lvl="4" marL="0" indent="3035807" algn="ctr" defTabSz="1072868">
              <a:lnSpc>
                <a:spcPct val="80000"/>
              </a:lnSpc>
              <a:spcBef>
                <a:spcPts val="0"/>
              </a:spcBef>
              <a:buSzTx/>
              <a:buNone/>
              <a:defRPr b="1" spc="-199" sz="11000"/>
            </a:pPr>
            <a:r>
              <a:t>100%
</a:t>
            </a:r>
          </a:p>
        </p:txBody>
      </p:sp>
      <p:sp>
        <p:nvSpPr>
          <p:cNvPr id="10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Body Level One…"/>
          <p:cNvSpPr txBox="1"/>
          <p:nvPr>
            <p:ph type="body" sz="quarter" idx="1" hasCustomPrompt="1"/>
          </p:nvPr>
        </p:nvSpPr>
        <p:spPr>
          <a:xfrm>
            <a:off x="2480822" y="10675453"/>
            <a:ext cx="20149257" cy="636982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  <a:lvl2pPr marL="1066800" indent="-457200" defTabSz="825500">
              <a:lnSpc>
                <a:spcPct val="100000"/>
              </a:lnSpc>
              <a:spcBef>
                <a:spcPts val="0"/>
              </a:spcBef>
              <a:defRPr b="1" sz="3600"/>
            </a:lvl2pPr>
            <a:lvl3pPr marL="1676400" indent="-457200" defTabSz="825500">
              <a:lnSpc>
                <a:spcPct val="100000"/>
              </a:lnSpc>
              <a:spcBef>
                <a:spcPts val="0"/>
              </a:spcBef>
              <a:defRPr b="1" sz="3600"/>
            </a:lvl3pPr>
            <a:lvl4pPr marL="2286000" indent="-457200" defTabSz="825500">
              <a:lnSpc>
                <a:spcPct val="100000"/>
              </a:lnSpc>
              <a:spcBef>
                <a:spcPts val="0"/>
              </a:spcBef>
              <a:defRPr b="1" sz="3600"/>
            </a:lvl4pPr>
            <a:lvl5pPr marL="2895600" indent="-457200" defTabSz="825500">
              <a:lnSpc>
                <a:spcPct val="100000"/>
              </a:lnSpc>
              <a:spcBef>
                <a:spcPts val="0"/>
              </a:spcBef>
              <a:defRPr b="1" sz="3600"/>
            </a:lvl5pPr>
          </a:lstStyle>
          <a:p>
            <a:pPr/>
            <a:r>
              <a:t>Attribution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6" name="Body Level One…"/>
          <p:cNvSpPr txBox="1"/>
          <p:nvPr>
            <p:ph type="body" sz="half" idx="21" hasCustomPrompt="1"/>
          </p:nvPr>
        </p:nvSpPr>
        <p:spPr>
          <a:xfrm>
            <a:off x="1753923" y="4939860"/>
            <a:ext cx="20876154" cy="3836283"/>
          </a:xfrm>
          <a:prstGeom prst="rect">
            <a:avLst/>
          </a:prstGeom>
        </p:spPr>
        <p:txBody>
          <a:bodyPr numCol="1" spcCol="38100" anchor="ctr"/>
          <a:lstStyle/>
          <a:p>
            <a:pPr lvl="4" marL="0" indent="3238245" defTabSz="1511767">
              <a:spcBef>
                <a:spcPts val="0"/>
              </a:spcBef>
              <a:buSzTx/>
              <a:buNone/>
              <a:defRPr spc="-200" sz="5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“Notable Quote”
</a:t>
            </a:r>
          </a:p>
        </p:txBody>
      </p:sp>
      <p:sp>
        <p:nvSpPr>
          <p:cNvPr id="11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Low angle black and white photo of a futuristic apartment building under a cloudy sky"/>
          <p:cNvSpPr/>
          <p:nvPr>
            <p:ph type="pic" idx="21"/>
          </p:nvPr>
        </p:nvSpPr>
        <p:spPr>
          <a:xfrm>
            <a:off x="-120803" y="1270000"/>
            <a:ext cx="16840205" cy="11226800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pPr/>
          </a:p>
        </p:txBody>
      </p:sp>
      <p:sp>
        <p:nvSpPr>
          <p:cNvPr id="125" name="Black and white photo of the outside of a modern office building "/>
          <p:cNvSpPr/>
          <p:nvPr>
            <p:ph type="pic" sz="quarter" idx="22"/>
          </p:nvPr>
        </p:nvSpPr>
        <p:spPr>
          <a:xfrm>
            <a:off x="15443200" y="1270000"/>
            <a:ext cx="8102600" cy="5410200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pPr/>
          </a:p>
        </p:txBody>
      </p:sp>
      <p:sp>
        <p:nvSpPr>
          <p:cNvPr id="126" name="Black and white photo of lattice-like, modern architecture on a building"/>
          <p:cNvSpPr/>
          <p:nvPr>
            <p:ph type="pic" sz="half" idx="23"/>
          </p:nvPr>
        </p:nvSpPr>
        <p:spPr>
          <a:xfrm>
            <a:off x="15811500" y="4876800"/>
            <a:ext cx="7366000" cy="9829800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pPr/>
          </a:p>
        </p:txBody>
      </p:sp>
      <p:sp>
        <p:nvSpPr>
          <p:cNvPr id="12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Low angle black and white photo of a modern building"/>
          <p:cNvSpPr/>
          <p:nvPr>
            <p:ph type="pic" idx="21"/>
          </p:nvPr>
        </p:nvSpPr>
        <p:spPr>
          <a:xfrm>
            <a:off x="0" y="-1270000"/>
            <a:ext cx="24384000" cy="16256000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pPr/>
          </a:p>
        </p:txBody>
      </p:sp>
      <p:sp>
        <p:nvSpPr>
          <p:cNvPr id="1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Black and white photo of light and shadows on a building"/>
          <p:cNvSpPr/>
          <p:nvPr>
            <p:ph type="pic" idx="21"/>
          </p:nvPr>
        </p:nvSpPr>
        <p:spPr>
          <a:xfrm>
            <a:off x="0" y="-1270000"/>
            <a:ext cx="24384000" cy="16256000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pPr/>
          </a:p>
        </p:txBody>
      </p:sp>
      <p:sp>
        <p:nvSpPr>
          <p:cNvPr id="22" name="Presentation Title"/>
          <p:cNvSpPr txBox="1"/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Presentation Title</a:t>
            </a:r>
          </a:p>
        </p:txBody>
      </p:sp>
      <p:sp>
        <p:nvSpPr>
          <p:cNvPr id="23" name="Body Level One…"/>
          <p:cNvSpPr txBox="1"/>
          <p:nvPr>
            <p:ph type="body" sz="quarter" idx="1" hasCustomPrompt="1"/>
          </p:nvPr>
        </p:nvSpPr>
        <p:spPr>
          <a:xfrm>
            <a:off x="1207690" y="1106137"/>
            <a:ext cx="21968621" cy="636982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  <a:lvl2pPr marL="1066800" indent="-457200" defTabSz="825500">
              <a:lnSpc>
                <a:spcPct val="100000"/>
              </a:lnSpc>
              <a:spcBef>
                <a:spcPts val="0"/>
              </a:spcBef>
              <a:defRPr b="1" sz="3600"/>
            </a:lvl2pPr>
            <a:lvl3pPr marL="1676400" indent="-457200" defTabSz="825500">
              <a:lnSpc>
                <a:spcPct val="100000"/>
              </a:lnSpc>
              <a:spcBef>
                <a:spcPts val="0"/>
              </a:spcBef>
              <a:defRPr b="1" sz="3600"/>
            </a:lvl3pPr>
            <a:lvl4pPr marL="2286000" indent="-457200" defTabSz="825500">
              <a:lnSpc>
                <a:spcPct val="100000"/>
              </a:lnSpc>
              <a:spcBef>
                <a:spcPts val="0"/>
              </a:spcBef>
              <a:defRPr b="1" sz="3600"/>
            </a:lvl4pPr>
            <a:lvl5pPr marL="2895600" indent="-457200" defTabSz="825500">
              <a:lnSpc>
                <a:spcPct val="100000"/>
              </a:lnSpc>
              <a:spcBef>
                <a:spcPts val="0"/>
              </a:spcBef>
              <a:defRPr b="1" sz="3600"/>
            </a:lvl5pPr>
          </a:lstStyle>
          <a:p>
            <a:pPr/>
            <a:r>
              <a:t>Author and Date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4" name="Body Level One…"/>
          <p:cNvSpPr txBox="1"/>
          <p:nvPr>
            <p:ph type="body" sz="quarter" idx="22" hasCustomPrompt="1"/>
          </p:nvPr>
        </p:nvSpPr>
        <p:spPr>
          <a:xfrm>
            <a:off x="1206500" y="11609909"/>
            <a:ext cx="21971000" cy="1144691"/>
          </a:xfrm>
          <a:prstGeom prst="rect">
            <a:avLst/>
          </a:prstGeom>
        </p:spPr>
        <p:txBody>
          <a:bodyPr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Presentation Subtitle </a:t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 Alt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lide Title"/>
          <p:cNvSpPr txBox="1"/>
          <p:nvPr>
            <p:ph type="title" hasCustomPrompt="1"/>
          </p:nvPr>
        </p:nvSpPr>
        <p:spPr>
          <a:xfrm>
            <a:off x="1206500" y="1270000"/>
            <a:ext cx="9779000" cy="5882274"/>
          </a:xfrm>
          <a:prstGeom prst="rect">
            <a:avLst/>
          </a:prstGeom>
        </p:spPr>
        <p:txBody>
          <a:bodyPr anchor="b"/>
          <a:lstStyle/>
          <a:p>
            <a:pPr/>
            <a:r>
              <a:t>Slide Title</a:t>
            </a:r>
          </a:p>
        </p:txBody>
      </p:sp>
      <p:sp>
        <p:nvSpPr>
          <p:cNvPr id="33" name="Body Level One…"/>
          <p:cNvSpPr txBox="1"/>
          <p:nvPr>
            <p:ph type="body" sz="quarter" idx="1" hasCustomPrompt="1"/>
          </p:nvPr>
        </p:nvSpPr>
        <p:spPr>
          <a:xfrm>
            <a:off x="1206500" y="7060576"/>
            <a:ext cx="9779000" cy="5382403"/>
          </a:xfrm>
          <a:prstGeom prst="rect">
            <a:avLst/>
          </a:prstGeom>
        </p:spPr>
        <p:txBody>
          <a:bodyPr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4" name="Black and white photo of shadows cast on a concrete structure"/>
          <p:cNvSpPr/>
          <p:nvPr>
            <p:ph type="pic" idx="21"/>
          </p:nvPr>
        </p:nvSpPr>
        <p:spPr>
          <a:xfrm>
            <a:off x="9270651" y="1263650"/>
            <a:ext cx="16757663" cy="11188700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pPr/>
          </a:p>
        </p:txBody>
      </p:sp>
      <p:sp>
        <p:nvSpPr>
          <p:cNvPr id="35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/>
          <p:nvPr>
            <p:ph type="title" hasCustomPrompt="1"/>
          </p:nvPr>
        </p:nvSpPr>
        <p:spPr>
          <a:xfrm>
            <a:off x="1206500" y="952500"/>
            <a:ext cx="21971000" cy="1433164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43" name="Body Level One…"/>
          <p:cNvSpPr txBox="1"/>
          <p:nvPr>
            <p:ph type="body" sz="quarter" idx="1" hasCustomPrompt="1"/>
          </p:nvPr>
        </p:nvSpPr>
        <p:spPr>
          <a:xfrm>
            <a:off x="1206500" y="2245960"/>
            <a:ext cx="21971000" cy="934782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1308100" indent="-698500" defTabSz="825500">
              <a:lnSpc>
                <a:spcPct val="100000"/>
              </a:lnSpc>
              <a:spcBef>
                <a:spcPts val="0"/>
              </a:spcBef>
              <a:defRPr b="1" sz="5500"/>
            </a:lvl2pPr>
            <a:lvl3pPr marL="1917700" indent="-698500" defTabSz="825500">
              <a:lnSpc>
                <a:spcPct val="100000"/>
              </a:lnSpc>
              <a:spcBef>
                <a:spcPts val="0"/>
              </a:spcBef>
              <a:defRPr b="1" sz="5500"/>
            </a:lvl3pPr>
            <a:lvl4pPr marL="2527300" indent="-698500" defTabSz="825500">
              <a:lnSpc>
                <a:spcPct val="100000"/>
              </a:lnSpc>
              <a:spcBef>
                <a:spcPts val="0"/>
              </a:spcBef>
              <a:defRPr b="1" sz="5500"/>
            </a:lvl4pPr>
            <a:lvl5pPr marL="3136900" indent="-698500" defTabSz="825500">
              <a:lnSpc>
                <a:spcPct val="100000"/>
              </a:lnSpc>
              <a:spcBef>
                <a:spcPts val="0"/>
              </a:spcBef>
              <a:defRPr b="1" sz="5500"/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4" name="Body Level One…"/>
          <p:cNvSpPr txBox="1"/>
          <p:nvPr>
            <p:ph type="body" idx="21" hasCustomPrompt="1"/>
          </p:nvPr>
        </p:nvSpPr>
        <p:spPr>
          <a:prstGeom prst="rect">
            <a:avLst/>
          </a:prstGeom>
        </p:spPr>
        <p:txBody>
          <a:bodyPr numCol="1" spcCol="38100"/>
          <a:lstStyle/>
          <a:p>
            <a:pPr/>
            <a:r>
              <a:t>Slide bullet text</a:t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lide Title"/>
          <p:cNvSpPr txBox="1"/>
          <p:nvPr>
            <p:ph type="title" hasCustomPrompt="1"/>
          </p:nvPr>
        </p:nvSpPr>
        <p:spPr>
          <a:xfrm>
            <a:off x="1206500" y="952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61" name="Body Level One…"/>
          <p:cNvSpPr txBox="1"/>
          <p:nvPr>
            <p:ph type="body" sz="quarter" idx="1" hasCustomPrompt="1"/>
          </p:nvPr>
        </p:nvSpPr>
        <p:spPr>
          <a:xfrm>
            <a:off x="1206500" y="2245960"/>
            <a:ext cx="9779000" cy="934782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1308100" indent="-698500" defTabSz="825500">
              <a:lnSpc>
                <a:spcPct val="100000"/>
              </a:lnSpc>
              <a:spcBef>
                <a:spcPts val="0"/>
              </a:spcBef>
              <a:defRPr b="1" sz="5500"/>
            </a:lvl2pPr>
            <a:lvl3pPr marL="1917700" indent="-698500" defTabSz="825500">
              <a:lnSpc>
                <a:spcPct val="100000"/>
              </a:lnSpc>
              <a:spcBef>
                <a:spcPts val="0"/>
              </a:spcBef>
              <a:defRPr b="1" sz="5500"/>
            </a:lvl3pPr>
            <a:lvl4pPr marL="2527300" indent="-698500" defTabSz="825500">
              <a:lnSpc>
                <a:spcPct val="100000"/>
              </a:lnSpc>
              <a:spcBef>
                <a:spcPts val="0"/>
              </a:spcBef>
              <a:defRPr b="1" sz="5500"/>
            </a:lvl4pPr>
            <a:lvl5pPr marL="3136900" indent="-698500" defTabSz="825500">
              <a:lnSpc>
                <a:spcPct val="100000"/>
              </a:lnSpc>
              <a:spcBef>
                <a:spcPts val="0"/>
              </a:spcBef>
              <a:defRPr b="1" sz="5500"/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2" name="Body Level One…"/>
          <p:cNvSpPr txBox="1"/>
          <p:nvPr>
            <p:ph type="body" sz="half" idx="21" hasCustomPrompt="1"/>
          </p:nvPr>
        </p:nvSpPr>
        <p:spPr>
          <a:xfrm>
            <a:off x="1206500" y="4248503"/>
            <a:ext cx="9779000" cy="8256014"/>
          </a:xfrm>
          <a:prstGeom prst="rect">
            <a:avLst/>
          </a:prstGeom>
        </p:spPr>
        <p:txBody>
          <a:bodyPr numCol="1" spcCol="38100"/>
          <a:lstStyle/>
          <a:p>
            <a:pPr/>
            <a:r>
              <a:t>Slide bullet text</a:t>
            </a:r>
          </a:p>
        </p:txBody>
      </p:sp>
      <p:sp>
        <p:nvSpPr>
          <p:cNvPr id="63" name="Close-up black and white photo of intricate building architecture"/>
          <p:cNvSpPr/>
          <p:nvPr>
            <p:ph type="pic" idx="22"/>
          </p:nvPr>
        </p:nvSpPr>
        <p:spPr>
          <a:xfrm>
            <a:off x="12192000" y="-1341968"/>
            <a:ext cx="10922000" cy="16399936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pPr/>
          </a:p>
        </p:txBody>
      </p:sp>
      <p:sp>
        <p:nvSpPr>
          <p:cNvPr id="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ection Title"/>
          <p:cNvSpPr txBox="1"/>
          <p:nvPr>
            <p:ph type="title" hasCustomPrompt="1"/>
          </p:nvPr>
        </p:nvSpPr>
        <p:spPr>
          <a:xfrm>
            <a:off x="1206496" y="4533900"/>
            <a:ext cx="21971005" cy="4648200"/>
          </a:xfrm>
          <a:prstGeom prst="rect">
            <a:avLst/>
          </a:prstGeom>
        </p:spPr>
        <p:txBody>
          <a:bodyPr anchor="ctr"/>
          <a:lstStyle>
            <a:lvl1pPr>
              <a:defRPr b="0"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Section Title</a:t>
            </a:r>
          </a:p>
        </p:txBody>
      </p:sp>
      <p:sp>
        <p:nvSpPr>
          <p:cNvPr id="72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lide Title"/>
          <p:cNvSpPr txBox="1"/>
          <p:nvPr>
            <p:ph type="title" hasCustomPrompt="1"/>
          </p:nvPr>
        </p:nvSpPr>
        <p:spPr>
          <a:xfrm>
            <a:off x="1206500" y="952500"/>
            <a:ext cx="21971000" cy="1434951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80" name="Body Level One…"/>
          <p:cNvSpPr txBox="1"/>
          <p:nvPr>
            <p:ph type="body" sz="quarter" idx="1" hasCustomPrompt="1"/>
          </p:nvPr>
        </p:nvSpPr>
        <p:spPr>
          <a:xfrm>
            <a:off x="1206500" y="2245960"/>
            <a:ext cx="21971000" cy="934782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1308100" indent="-698500" defTabSz="825500">
              <a:lnSpc>
                <a:spcPct val="100000"/>
              </a:lnSpc>
              <a:spcBef>
                <a:spcPts val="0"/>
              </a:spcBef>
              <a:defRPr b="1" sz="5500"/>
            </a:lvl2pPr>
            <a:lvl3pPr marL="1917700" indent="-698500" defTabSz="825500">
              <a:lnSpc>
                <a:spcPct val="100000"/>
              </a:lnSpc>
              <a:spcBef>
                <a:spcPts val="0"/>
              </a:spcBef>
              <a:defRPr b="1" sz="5500"/>
            </a:lvl3pPr>
            <a:lvl4pPr marL="2527300" indent="-698500" defTabSz="825500">
              <a:lnSpc>
                <a:spcPct val="100000"/>
              </a:lnSpc>
              <a:spcBef>
                <a:spcPts val="0"/>
              </a:spcBef>
              <a:defRPr b="1" sz="5500"/>
            </a:lvl4pPr>
            <a:lvl5pPr marL="3136900" indent="-698500" defTabSz="825500">
              <a:lnSpc>
                <a:spcPct val="100000"/>
              </a:lnSpc>
              <a:spcBef>
                <a:spcPts val="0"/>
              </a:spcBef>
              <a:defRPr b="1" sz="5500"/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8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Agenda Title"/>
          <p:cNvSpPr txBox="1"/>
          <p:nvPr>
            <p:ph type="title" hasCustomPrompt="1"/>
          </p:nvPr>
        </p:nvSpPr>
        <p:spPr>
          <a:xfrm>
            <a:off x="1206500" y="952500"/>
            <a:ext cx="21971000" cy="1435100"/>
          </a:xfrm>
          <a:prstGeom prst="rect">
            <a:avLst/>
          </a:prstGeom>
        </p:spPr>
        <p:txBody>
          <a:bodyPr/>
          <a:lstStyle/>
          <a:p>
            <a:pPr/>
            <a:r>
              <a:t>Agenda Title</a:t>
            </a:r>
          </a:p>
        </p:txBody>
      </p:sp>
      <p:sp>
        <p:nvSpPr>
          <p:cNvPr id="89" name="Body Level One…"/>
          <p:cNvSpPr txBox="1"/>
          <p:nvPr>
            <p:ph type="body" sz="quarter" idx="1" hasCustomPrompt="1"/>
          </p:nvPr>
        </p:nvSpPr>
        <p:spPr>
          <a:xfrm>
            <a:off x="1206500" y="2245960"/>
            <a:ext cx="21971000" cy="934782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1308100" indent="-698500" defTabSz="825500">
              <a:lnSpc>
                <a:spcPct val="100000"/>
              </a:lnSpc>
              <a:spcBef>
                <a:spcPts val="0"/>
              </a:spcBef>
              <a:defRPr b="1" sz="5500"/>
            </a:lvl2pPr>
            <a:lvl3pPr marL="1917700" indent="-698500" defTabSz="825500">
              <a:lnSpc>
                <a:spcPct val="100000"/>
              </a:lnSpc>
              <a:spcBef>
                <a:spcPts val="0"/>
              </a:spcBef>
              <a:defRPr b="1" sz="5500"/>
            </a:lvl3pPr>
            <a:lvl4pPr marL="2527300" indent="-698500" defTabSz="825500">
              <a:lnSpc>
                <a:spcPct val="100000"/>
              </a:lnSpc>
              <a:spcBef>
                <a:spcPts val="0"/>
              </a:spcBef>
              <a:defRPr b="1" sz="5500"/>
            </a:lvl4pPr>
            <a:lvl5pPr marL="3136900" indent="-698500" defTabSz="825500">
              <a:lnSpc>
                <a:spcPct val="100000"/>
              </a:lnSpc>
              <a:spcBef>
                <a:spcPts val="0"/>
              </a:spcBef>
              <a:defRPr b="1" sz="5500"/>
            </a:lvl5pPr>
          </a:lstStyle>
          <a:p>
            <a:pPr/>
            <a:r>
              <a:t>Agenda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0" name="Body Level One…"/>
          <p:cNvSpPr txBox="1"/>
          <p:nvPr>
            <p:ph type="body" idx="21" hasCustomPrompt="1"/>
          </p:nvPr>
        </p:nvSpPr>
        <p:spPr>
          <a:prstGeom prst="rect">
            <a:avLst/>
          </a:prstGeom>
        </p:spPr>
        <p:txBody>
          <a:bodyPr numCol="1" spcCol="38100"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99" sz="5500"/>
            </a:lvl1pPr>
          </a:lstStyle>
          <a:p>
            <a:pPr/>
            <a:r>
              <a:t>Agenda Topics</a:t>
            </a:r>
          </a:p>
        </p:txBody>
      </p:sp>
      <p:sp>
        <p:nvSpPr>
          <p:cNvPr id="9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ody Level One…"/>
          <p:cNvSpPr txBox="1"/>
          <p:nvPr>
            <p:ph type="body" idx="1" hasCustomPrompt="1"/>
          </p:nvPr>
        </p:nvSpPr>
        <p:spPr>
          <a:xfrm>
            <a:off x="1206500" y="4248503"/>
            <a:ext cx="21971000" cy="82560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numCol="2" spcCol="1098550">
            <a:normAutofit fontScale="100000" lnSpcReduction="0"/>
          </a:bodyPr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" name="Title Text"/>
          <p:cNvSpPr txBox="1"/>
          <p:nvPr>
            <p:ph type="title"/>
          </p:nvPr>
        </p:nvSpPr>
        <p:spPr>
          <a:xfrm>
            <a:off x="3653366" y="2743200"/>
            <a:ext cx="19507201" cy="15053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</p:sldLayoutIdLst>
  <p:transition xmlns:p14="http://schemas.microsoft.com/office/powerpoint/2010/main" spd="med" advClick="1"/>
  <p:txStyles>
    <p:titleStyle>
      <a:lvl1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j-lt"/>
          <a:ea typeface="+mj-ea"/>
          <a:cs typeface="+mj-cs"/>
          <a:sym typeface="Helvetica Neue"/>
        </a:defRPr>
      </a:lvl1pPr>
      <a:lvl2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j-lt"/>
          <a:ea typeface="+mj-ea"/>
          <a:cs typeface="+mj-cs"/>
          <a:sym typeface="Helvetica Neue"/>
        </a:defRPr>
      </a:lvl2pPr>
      <a:lvl3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j-lt"/>
          <a:ea typeface="+mj-ea"/>
          <a:cs typeface="+mj-cs"/>
          <a:sym typeface="Helvetica Neue"/>
        </a:defRPr>
      </a:lvl3pPr>
      <a:lvl4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j-lt"/>
          <a:ea typeface="+mj-ea"/>
          <a:cs typeface="+mj-cs"/>
          <a:sym typeface="Helvetica Neue"/>
        </a:defRPr>
      </a:lvl4pPr>
      <a:lvl5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j-lt"/>
          <a:ea typeface="+mj-ea"/>
          <a:cs typeface="+mj-cs"/>
          <a:sym typeface="Helvetica Neue"/>
        </a:defRPr>
      </a:lvl5pPr>
      <a:lvl6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j-lt"/>
          <a:ea typeface="+mj-ea"/>
          <a:cs typeface="+mj-cs"/>
          <a:sym typeface="Helvetica Neue"/>
        </a:defRPr>
      </a:lvl6pPr>
      <a:lvl7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j-lt"/>
          <a:ea typeface="+mj-ea"/>
          <a:cs typeface="+mj-cs"/>
          <a:sym typeface="Helvetica Neue"/>
        </a:defRPr>
      </a:lvl7pPr>
      <a:lvl8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j-lt"/>
          <a:ea typeface="+mj-ea"/>
          <a:cs typeface="+mj-cs"/>
          <a:sym typeface="Helvetica Neue"/>
        </a:defRPr>
      </a:lvl8pPr>
      <a:lvl9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j-lt"/>
          <a:ea typeface="+mj-ea"/>
          <a:cs typeface="+mj-cs"/>
          <a:sym typeface="Helvetica Neue"/>
        </a:defRPr>
      </a:lvl9pPr>
    </p:titleStyle>
    <p:bodyStyle>
      <a:lvl1pPr marL="6096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j-lt"/>
          <a:ea typeface="+mj-ea"/>
          <a:cs typeface="+mj-cs"/>
          <a:sym typeface="Helvetica Neue"/>
        </a:defRPr>
      </a:lvl1pPr>
      <a:lvl2pPr marL="12192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j-lt"/>
          <a:ea typeface="+mj-ea"/>
          <a:cs typeface="+mj-cs"/>
          <a:sym typeface="Helvetica Neue"/>
        </a:defRPr>
      </a:lvl2pPr>
      <a:lvl3pPr marL="18288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j-lt"/>
          <a:ea typeface="+mj-ea"/>
          <a:cs typeface="+mj-cs"/>
          <a:sym typeface="Helvetica Neue"/>
        </a:defRPr>
      </a:lvl3pPr>
      <a:lvl4pPr marL="24384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j-lt"/>
          <a:ea typeface="+mj-ea"/>
          <a:cs typeface="+mj-cs"/>
          <a:sym typeface="Helvetica Neue"/>
        </a:defRPr>
      </a:lvl4pPr>
      <a:lvl5pPr marL="30480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j-lt"/>
          <a:ea typeface="+mj-ea"/>
          <a:cs typeface="+mj-cs"/>
          <a:sym typeface="Helvetica Neue"/>
        </a:defRPr>
      </a:lvl5pPr>
      <a:lvl6pPr marL="36576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j-lt"/>
          <a:ea typeface="+mj-ea"/>
          <a:cs typeface="+mj-cs"/>
          <a:sym typeface="Helvetica Neue"/>
        </a:defRPr>
      </a:lvl6pPr>
      <a:lvl7pPr marL="42672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j-lt"/>
          <a:ea typeface="+mj-ea"/>
          <a:cs typeface="+mj-cs"/>
          <a:sym typeface="Helvetica Neue"/>
        </a:defRPr>
      </a:lvl7pPr>
      <a:lvl8pPr marL="48768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j-lt"/>
          <a:ea typeface="+mj-ea"/>
          <a:cs typeface="+mj-cs"/>
          <a:sym typeface="Helvetica Neue"/>
        </a:defRPr>
      </a:lvl8pPr>
      <a:lvl9pPr marL="54864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j-lt"/>
          <a:ea typeface="+mj-ea"/>
          <a:cs typeface="+mj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2.jpeg"/><Relationship Id="rId4" Type="http://schemas.openxmlformats.org/officeDocument/2006/relationships/image" Target="../media/image3.jpe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3" Type="http://schemas.openxmlformats.org/officeDocument/2006/relationships/image" Target="../media/image4.jpeg"/><Relationship Id="rId4" Type="http://schemas.openxmlformats.org/officeDocument/2006/relationships/image" Target="../media/image5.png"/><Relationship Id="rId5" Type="http://schemas.openxmlformats.org/officeDocument/2006/relationships/image" Target="../media/image5.jpeg"/><Relationship Id="rId6" Type="http://schemas.openxmlformats.org/officeDocument/2006/relationships/image" Target="../media/image6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jpe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3" Type="http://schemas.openxmlformats.org/officeDocument/2006/relationships/image" Target="../media/image7.jpe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www.nam.ac.uk/explore/weapons-western-front" TargetMode="Externa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Aidan Farhi 06/23/24"/>
          <p:cNvSpPr txBox="1"/>
          <p:nvPr>
            <p:ph type="body" sz="quarter" idx="1"/>
          </p:nvPr>
        </p:nvSpPr>
        <p:spPr>
          <a:xfrm>
            <a:off x="1206499" y="11839047"/>
            <a:ext cx="21971002" cy="636982"/>
          </a:xfrm>
          <a:prstGeom prst="rect">
            <a:avLst/>
          </a:prstGeom>
        </p:spPr>
        <p:txBody>
          <a:bodyPr/>
          <a:lstStyle/>
          <a:p>
            <a:pPr/>
            <a:r>
              <a:t>Aidan Farhi 06/23/24</a:t>
            </a:r>
          </a:p>
        </p:txBody>
      </p:sp>
      <p:sp>
        <p:nvSpPr>
          <p:cNvPr id="152" name="Scrum-Agile"/>
          <p:cNvSpPr txBox="1"/>
          <p:nvPr>
            <p:ph type="title"/>
          </p:nvPr>
        </p:nvSpPr>
        <p:spPr>
          <a:xfrm>
            <a:off x="1206494" y="2574991"/>
            <a:ext cx="21971008" cy="4648204"/>
          </a:xfrm>
          <a:prstGeom prst="rect">
            <a:avLst/>
          </a:prstGeom>
        </p:spPr>
        <p:txBody>
          <a:bodyPr/>
          <a:lstStyle>
            <a:lvl1pPr>
              <a:defRPr spc="-300"/>
            </a:lvl1pPr>
          </a:lstStyle>
          <a:p>
            <a:pPr/>
            <a:r>
              <a:t>Scrum-Agile</a:t>
            </a:r>
          </a:p>
        </p:txBody>
      </p:sp>
      <p:sp>
        <p:nvSpPr>
          <p:cNvPr id="153" name="A project development methodology"/>
          <p:cNvSpPr txBox="1"/>
          <p:nvPr/>
        </p:nvSpPr>
        <p:spPr>
          <a:xfrm>
            <a:off x="1206500" y="7196865"/>
            <a:ext cx="21971000" cy="19050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 defTabSz="825500">
              <a:defRPr sz="5500">
                <a:solidFill>
                  <a:srgbClr val="FFFFFF"/>
                </a:solidFill>
              </a:defRPr>
            </a:lvl1pPr>
          </a:lstStyle>
          <a:p>
            <a:pPr/>
            <a:r>
              <a:t>A project development methodology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What is Scrum-Agile?"/>
          <p:cNvSpPr txBox="1"/>
          <p:nvPr>
            <p:ph type="title"/>
          </p:nvPr>
        </p:nvSpPr>
        <p:spPr>
          <a:xfrm>
            <a:off x="1206496" y="-2831333"/>
            <a:ext cx="21971008" cy="4648202"/>
          </a:xfrm>
          <a:prstGeom prst="rect">
            <a:avLst/>
          </a:prstGeom>
        </p:spPr>
        <p:txBody>
          <a:bodyPr/>
          <a:lstStyle>
            <a:lvl1pPr>
              <a:defRPr spc="-300"/>
            </a:lvl1pPr>
          </a:lstStyle>
          <a:p>
            <a:pPr/>
            <a:r>
              <a:t>What is Scrum-Agile?</a:t>
            </a:r>
          </a:p>
        </p:txBody>
      </p:sp>
      <p:sp>
        <p:nvSpPr>
          <p:cNvPr id="156" name="Scrum is a framework for developing projects created by Jeff Sutherland and Ken Schwaber. It is an implementation of the Agile philosophy.…"/>
          <p:cNvSpPr txBox="1"/>
          <p:nvPr/>
        </p:nvSpPr>
        <p:spPr>
          <a:xfrm>
            <a:off x="1150952" y="2952906"/>
            <a:ext cx="9222407" cy="78101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marL="254000" indent="-254000" algn="l">
              <a:lnSpc>
                <a:spcPct val="80000"/>
              </a:lnSpc>
              <a:buSzPct val="123000"/>
              <a:buChar char="-"/>
              <a:defRPr spc="-100" sz="4000">
                <a:solidFill>
                  <a:srgbClr val="FFFFFF"/>
                </a:solidFill>
              </a:defRPr>
            </a:pPr>
            <a:r>
              <a:t> Scrum is a framework for developing projects created by Jeff Sutherland and Ken Schwaber. It is an implementation of the Agile philosophy.</a:t>
            </a:r>
            <a:endParaRPr spc="-79"/>
          </a:p>
          <a:p>
            <a:pPr algn="l">
              <a:lnSpc>
                <a:spcPct val="80000"/>
              </a:lnSpc>
              <a:defRPr b="1" spc="-79" sz="4000">
                <a:solidFill>
                  <a:srgbClr val="FFFFFF"/>
                </a:solidFill>
              </a:defRPr>
            </a:pPr>
          </a:p>
          <a:p>
            <a:pPr algn="l">
              <a:lnSpc>
                <a:spcPct val="80000"/>
              </a:lnSpc>
              <a:defRPr b="1" spc="-79" sz="4000">
                <a:solidFill>
                  <a:srgbClr val="FFFFFF"/>
                </a:solidFill>
              </a:defRPr>
            </a:pPr>
          </a:p>
          <a:p>
            <a:pPr marL="254000" indent="-254000" algn="l">
              <a:lnSpc>
                <a:spcPct val="80000"/>
              </a:lnSpc>
              <a:buSzPct val="123000"/>
              <a:buChar char="-"/>
              <a:defRPr spc="-100" sz="4000">
                <a:solidFill>
                  <a:srgbClr val="FFFFFF"/>
                </a:solidFill>
              </a:defRPr>
            </a:pPr>
            <a:r>
              <a:t> Agile is a philosophy created by 17 individuals in 2001 in an effort to guide teams on better software project development.</a:t>
            </a:r>
            <a:endParaRPr spc="-79"/>
          </a:p>
          <a:p>
            <a:pPr algn="l">
              <a:lnSpc>
                <a:spcPct val="80000"/>
              </a:lnSpc>
              <a:defRPr spc="-79" sz="4000">
                <a:solidFill>
                  <a:srgbClr val="FFFFFF"/>
                </a:solidFill>
              </a:defRPr>
            </a:pPr>
          </a:p>
          <a:p>
            <a:pPr algn="l">
              <a:lnSpc>
                <a:spcPct val="80000"/>
              </a:lnSpc>
              <a:defRPr spc="-79" sz="4000">
                <a:solidFill>
                  <a:srgbClr val="FFFFFF"/>
                </a:solidFill>
              </a:defRPr>
            </a:pPr>
          </a:p>
          <a:p>
            <a:pPr algn="l">
              <a:lnSpc>
                <a:spcPct val="80000"/>
              </a:lnSpc>
              <a:defRPr spc="-100" sz="4000">
                <a:solidFill>
                  <a:srgbClr val="FFFFFF"/>
                </a:solidFill>
              </a:defRPr>
            </a:pPr>
            <a:r>
              <a:t>- Srcum-Agile has a set of roles, phases, events, and artifacts that are clearly defined.</a:t>
            </a:r>
          </a:p>
        </p:txBody>
      </p:sp>
      <p:pic>
        <p:nvPicPr>
          <p:cNvPr id="157" name="scum-framework.png" descr="scum-framework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867967" y="4559300"/>
            <a:ext cx="11315704" cy="4597402"/>
          </a:xfrm>
          <a:prstGeom prst="rect">
            <a:avLst/>
          </a:prstGeom>
          <a:ln w="76200">
            <a:solidFill>
              <a:srgbClr val="FFFFFF"/>
            </a:solidFill>
            <a:miter lim="400000"/>
          </a:ln>
        </p:spPr>
      </p:pic>
      <p:sp>
        <p:nvSpPr>
          <p:cNvPr id="158" name="1"/>
          <p:cNvSpPr txBox="1"/>
          <p:nvPr/>
        </p:nvSpPr>
        <p:spPr>
          <a:xfrm>
            <a:off x="6494619" y="4514297"/>
            <a:ext cx="255525" cy="3992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>
                <a:solidFill>
                  <a:srgbClr val="FFFFFF"/>
                </a:solidFill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159" name="Scrum Guides, “About the creators of Scrum.”"/>
          <p:cNvSpPr txBox="1"/>
          <p:nvPr/>
        </p:nvSpPr>
        <p:spPr>
          <a:xfrm>
            <a:off x="1307868" y="12535137"/>
            <a:ext cx="9222407" cy="3121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1500">
                <a:solidFill>
                  <a:srgbClr val="FFFFFF"/>
                </a:solidFill>
              </a:defRPr>
            </a:lvl1pPr>
          </a:lstStyle>
          <a:p>
            <a:pPr/>
            <a:r>
              <a:t>Scrum Guides, “About the creators of Scrum.”</a:t>
            </a:r>
          </a:p>
        </p:txBody>
      </p:sp>
      <p:sp>
        <p:nvSpPr>
          <p:cNvPr id="160" name="1"/>
          <p:cNvSpPr txBox="1"/>
          <p:nvPr/>
        </p:nvSpPr>
        <p:spPr>
          <a:xfrm>
            <a:off x="1122721" y="12424049"/>
            <a:ext cx="255527" cy="2751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161" name="2"/>
          <p:cNvSpPr txBox="1"/>
          <p:nvPr/>
        </p:nvSpPr>
        <p:spPr>
          <a:xfrm>
            <a:off x="4436869" y="7455547"/>
            <a:ext cx="255525" cy="3992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>
                <a:solidFill>
                  <a:srgbClr val="FFFFFF"/>
                </a:solidFill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162" name="Sacolick, “A brief history of the agile methodology.”"/>
          <p:cNvSpPr txBox="1"/>
          <p:nvPr/>
        </p:nvSpPr>
        <p:spPr>
          <a:xfrm>
            <a:off x="1307868" y="12976890"/>
            <a:ext cx="9222407" cy="3121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1500">
                <a:solidFill>
                  <a:srgbClr val="FFFFFF"/>
                </a:solidFill>
              </a:defRPr>
            </a:lvl1pPr>
          </a:lstStyle>
          <a:p>
            <a:pPr/>
            <a:r>
              <a:t>Sacolick, “A brief history of the agile methodology.”</a:t>
            </a:r>
          </a:p>
        </p:txBody>
      </p:sp>
      <p:sp>
        <p:nvSpPr>
          <p:cNvPr id="163" name="2"/>
          <p:cNvSpPr txBox="1"/>
          <p:nvPr/>
        </p:nvSpPr>
        <p:spPr>
          <a:xfrm>
            <a:off x="1122721" y="12865802"/>
            <a:ext cx="255527" cy="275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pPr/>
            <a:r>
              <a:t>2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What are the Scrum Roles?"/>
          <p:cNvSpPr txBox="1"/>
          <p:nvPr>
            <p:ph type="title"/>
          </p:nvPr>
        </p:nvSpPr>
        <p:spPr>
          <a:xfrm>
            <a:off x="1206496" y="-2831333"/>
            <a:ext cx="21971008" cy="4648202"/>
          </a:xfrm>
          <a:prstGeom prst="rect">
            <a:avLst/>
          </a:prstGeom>
        </p:spPr>
        <p:txBody>
          <a:bodyPr/>
          <a:lstStyle>
            <a:lvl1pPr>
              <a:defRPr spc="-300"/>
            </a:lvl1pPr>
          </a:lstStyle>
          <a:p>
            <a:pPr/>
            <a:r>
              <a:t>What are the Scrum Roles?</a:t>
            </a:r>
          </a:p>
        </p:txBody>
      </p:sp>
      <p:sp>
        <p:nvSpPr>
          <p:cNvPr id="166" name="Sole person responsible for managing the Product Backlog items (the list of “Stories” to be completed for the product).…"/>
          <p:cNvSpPr txBox="1"/>
          <p:nvPr/>
        </p:nvSpPr>
        <p:spPr>
          <a:xfrm>
            <a:off x="1150952" y="4767360"/>
            <a:ext cx="6017755" cy="66433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marL="220979" indent="-220979" algn="l" defTabSz="2121354">
              <a:lnSpc>
                <a:spcPct val="80000"/>
              </a:lnSpc>
              <a:buSzPct val="123000"/>
              <a:buChar char="-"/>
              <a:defRPr spc="-100" sz="3400">
                <a:solidFill>
                  <a:srgbClr val="FFFFFF"/>
                </a:solidFill>
              </a:defRPr>
            </a:pPr>
            <a:r>
              <a:t> Sole person responsible for managing the Product Backlog items (the list of “Stories” to be completed for the product).</a:t>
            </a:r>
            <a:endParaRPr spc="-69"/>
          </a:p>
          <a:p>
            <a:pPr algn="l" defTabSz="2121354">
              <a:lnSpc>
                <a:spcPct val="80000"/>
              </a:lnSpc>
              <a:defRPr b="1" spc="-69" sz="3400">
                <a:solidFill>
                  <a:srgbClr val="FFFFFF"/>
                </a:solidFill>
              </a:defRPr>
            </a:pPr>
          </a:p>
          <a:p>
            <a:pPr algn="l" defTabSz="2121354">
              <a:lnSpc>
                <a:spcPct val="80000"/>
              </a:lnSpc>
              <a:defRPr b="1" spc="-69" sz="3400">
                <a:solidFill>
                  <a:srgbClr val="FFFFFF"/>
                </a:solidFill>
              </a:defRPr>
            </a:pPr>
          </a:p>
          <a:p>
            <a:pPr marL="220979" indent="-220979" algn="l" defTabSz="2121354">
              <a:lnSpc>
                <a:spcPct val="80000"/>
              </a:lnSpc>
              <a:buSzPct val="123000"/>
              <a:buChar char="-"/>
              <a:defRPr spc="-100" sz="3400">
                <a:solidFill>
                  <a:srgbClr val="FFFFFF"/>
                </a:solidFill>
              </a:defRPr>
            </a:pPr>
            <a:r>
              <a:t> Optimizes the value of the work of the Development team.</a:t>
            </a:r>
            <a:endParaRPr spc="-69"/>
          </a:p>
          <a:p>
            <a:pPr algn="l" defTabSz="2121354">
              <a:lnSpc>
                <a:spcPct val="80000"/>
              </a:lnSpc>
              <a:defRPr spc="-69" sz="3400">
                <a:solidFill>
                  <a:srgbClr val="FFFFFF"/>
                </a:solidFill>
              </a:defRPr>
            </a:pPr>
          </a:p>
          <a:p>
            <a:pPr algn="l" defTabSz="2121354">
              <a:lnSpc>
                <a:spcPct val="80000"/>
              </a:lnSpc>
              <a:defRPr spc="-69" sz="3400">
                <a:solidFill>
                  <a:srgbClr val="FFFFFF"/>
                </a:solidFill>
              </a:defRPr>
            </a:pPr>
          </a:p>
          <a:p>
            <a:pPr algn="l" defTabSz="2121354">
              <a:lnSpc>
                <a:spcPct val="80000"/>
              </a:lnSpc>
              <a:defRPr spc="-100" sz="3400">
                <a:solidFill>
                  <a:srgbClr val="FFFFFF"/>
                </a:solidFill>
              </a:defRPr>
            </a:pPr>
            <a:r>
              <a:t>- Prioritizes, orders, and expresses the Product Backlog items.</a:t>
            </a:r>
          </a:p>
        </p:txBody>
      </p:sp>
      <p:sp>
        <p:nvSpPr>
          <p:cNvPr id="167" name="Ensures that the team is adhering to Scrum theory, practices, and rules.…"/>
          <p:cNvSpPr txBox="1"/>
          <p:nvPr/>
        </p:nvSpPr>
        <p:spPr>
          <a:xfrm>
            <a:off x="8962900" y="4767360"/>
            <a:ext cx="6017753" cy="66433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marL="236220" indent="-236220" algn="l" defTabSz="2267654">
              <a:lnSpc>
                <a:spcPct val="80000"/>
              </a:lnSpc>
              <a:buSzPct val="123000"/>
              <a:buChar char="-"/>
              <a:defRPr spc="-100" sz="3700">
                <a:solidFill>
                  <a:srgbClr val="FFFFFF"/>
                </a:solidFill>
              </a:defRPr>
            </a:pPr>
            <a:r>
              <a:t> Ensures that the team is adhering to Scrum theory, practices, and rules.</a:t>
            </a:r>
            <a:endParaRPr spc="-74"/>
          </a:p>
          <a:p>
            <a:pPr algn="l" defTabSz="2267654">
              <a:lnSpc>
                <a:spcPct val="80000"/>
              </a:lnSpc>
              <a:defRPr b="1" spc="-74" sz="3700">
                <a:solidFill>
                  <a:srgbClr val="FFFFFF"/>
                </a:solidFill>
              </a:defRPr>
            </a:pPr>
          </a:p>
          <a:p>
            <a:pPr algn="l" defTabSz="2267654">
              <a:lnSpc>
                <a:spcPct val="80000"/>
              </a:lnSpc>
              <a:defRPr b="1" spc="-74" sz="3700">
                <a:solidFill>
                  <a:srgbClr val="FFFFFF"/>
                </a:solidFill>
              </a:defRPr>
            </a:pPr>
          </a:p>
          <a:p>
            <a:pPr marL="236220" indent="-236220" algn="l" defTabSz="2267654">
              <a:lnSpc>
                <a:spcPct val="80000"/>
              </a:lnSpc>
              <a:buSzPct val="123000"/>
              <a:buChar char="-"/>
              <a:defRPr spc="-100" sz="3700">
                <a:solidFill>
                  <a:srgbClr val="FFFFFF"/>
                </a:solidFill>
              </a:defRPr>
            </a:pPr>
            <a:r>
              <a:t> Facilitates Scrum events and helps with removing impediments.</a:t>
            </a:r>
            <a:endParaRPr spc="-74"/>
          </a:p>
          <a:p>
            <a:pPr algn="l" defTabSz="2267654">
              <a:lnSpc>
                <a:spcPct val="80000"/>
              </a:lnSpc>
              <a:defRPr spc="-74" sz="3700">
                <a:solidFill>
                  <a:srgbClr val="FFFFFF"/>
                </a:solidFill>
              </a:defRPr>
            </a:pPr>
          </a:p>
          <a:p>
            <a:pPr algn="l" defTabSz="2267654">
              <a:lnSpc>
                <a:spcPct val="80000"/>
              </a:lnSpc>
              <a:defRPr spc="-74" sz="3700">
                <a:solidFill>
                  <a:srgbClr val="FFFFFF"/>
                </a:solidFill>
              </a:defRPr>
            </a:pPr>
          </a:p>
          <a:p>
            <a:pPr algn="l" defTabSz="2267654">
              <a:lnSpc>
                <a:spcPct val="80000"/>
              </a:lnSpc>
              <a:defRPr spc="-100" sz="3700">
                <a:solidFill>
                  <a:srgbClr val="FFFFFF"/>
                </a:solidFill>
              </a:defRPr>
            </a:pPr>
            <a:r>
              <a:t>- Coaches the Development Team in organization, cross-functionality, and Product Backlog management.</a:t>
            </a:r>
          </a:p>
        </p:txBody>
      </p:sp>
      <p:sp>
        <p:nvSpPr>
          <p:cNvPr id="168" name="Implements the units of work, usually called “Stories”.…"/>
          <p:cNvSpPr txBox="1"/>
          <p:nvPr/>
        </p:nvSpPr>
        <p:spPr>
          <a:xfrm>
            <a:off x="16774847" y="4767360"/>
            <a:ext cx="6017752" cy="66433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marL="254000" indent="-254000" algn="l">
              <a:lnSpc>
                <a:spcPct val="80000"/>
              </a:lnSpc>
              <a:buSzPct val="123000"/>
              <a:buChar char="-"/>
              <a:defRPr spc="-100" sz="4000">
                <a:solidFill>
                  <a:srgbClr val="FFFFFF"/>
                </a:solidFill>
              </a:defRPr>
            </a:pPr>
            <a:r>
              <a:t> Implements the units of work, usually called “Stories”.</a:t>
            </a:r>
            <a:endParaRPr spc="-79"/>
          </a:p>
          <a:p>
            <a:pPr algn="l">
              <a:lnSpc>
                <a:spcPct val="80000"/>
              </a:lnSpc>
              <a:defRPr b="1" spc="-79" sz="4000">
                <a:solidFill>
                  <a:srgbClr val="FFFFFF"/>
                </a:solidFill>
              </a:defRPr>
            </a:pPr>
          </a:p>
          <a:p>
            <a:pPr algn="l">
              <a:lnSpc>
                <a:spcPct val="80000"/>
              </a:lnSpc>
              <a:defRPr b="1" spc="-79" sz="4000">
                <a:solidFill>
                  <a:srgbClr val="FFFFFF"/>
                </a:solidFill>
              </a:defRPr>
            </a:pPr>
          </a:p>
          <a:p>
            <a:pPr marL="254000" indent="-254000" algn="l">
              <a:lnSpc>
                <a:spcPct val="80000"/>
              </a:lnSpc>
              <a:buSzPct val="123000"/>
              <a:buChar char="-"/>
              <a:defRPr spc="-100" sz="4000">
                <a:solidFill>
                  <a:srgbClr val="FFFFFF"/>
                </a:solidFill>
              </a:defRPr>
            </a:pPr>
            <a:r>
              <a:t> Turns the Product Backlog into increments of releasable functionality.</a:t>
            </a:r>
            <a:endParaRPr spc="-79"/>
          </a:p>
          <a:p>
            <a:pPr algn="l">
              <a:lnSpc>
                <a:spcPct val="80000"/>
              </a:lnSpc>
              <a:defRPr spc="-79" sz="4000">
                <a:solidFill>
                  <a:srgbClr val="FFFFFF"/>
                </a:solidFill>
              </a:defRPr>
            </a:pPr>
          </a:p>
          <a:p>
            <a:pPr algn="l">
              <a:lnSpc>
                <a:spcPct val="80000"/>
              </a:lnSpc>
              <a:defRPr spc="-79" sz="4000">
                <a:solidFill>
                  <a:srgbClr val="FFFFFF"/>
                </a:solidFill>
              </a:defRPr>
            </a:pPr>
          </a:p>
          <a:p>
            <a:pPr algn="l">
              <a:lnSpc>
                <a:spcPct val="80000"/>
              </a:lnSpc>
              <a:defRPr spc="-100" sz="4000">
                <a:solidFill>
                  <a:srgbClr val="FFFFFF"/>
                </a:solidFill>
              </a:defRPr>
            </a:pPr>
            <a:r>
              <a:t>- Self-organizes and collaborates across the organization as needed.</a:t>
            </a:r>
          </a:p>
        </p:txBody>
      </p:sp>
      <p:pic>
        <p:nvPicPr>
          <p:cNvPr id="169" name="product-owner-icon.jpeg" descr="product-owner-icon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23648" y="2350221"/>
            <a:ext cx="1272364" cy="1139826"/>
          </a:xfrm>
          <a:prstGeom prst="rect">
            <a:avLst/>
          </a:prstGeom>
          <a:ln w="12700">
            <a:miter lim="400000"/>
          </a:ln>
        </p:spPr>
      </p:pic>
      <p:sp>
        <p:nvSpPr>
          <p:cNvPr id="170" name="Product Owner"/>
          <p:cNvSpPr txBox="1"/>
          <p:nvPr/>
        </p:nvSpPr>
        <p:spPr>
          <a:xfrm>
            <a:off x="2501367" y="3811295"/>
            <a:ext cx="3316923" cy="6348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3500">
                <a:solidFill>
                  <a:srgbClr val="FFFFFF"/>
                </a:solidFill>
              </a:defRPr>
            </a:lvl1pPr>
          </a:lstStyle>
          <a:p>
            <a:pPr/>
            <a:r>
              <a:t>Product Owner</a:t>
            </a:r>
          </a:p>
        </p:txBody>
      </p:sp>
      <p:pic>
        <p:nvPicPr>
          <p:cNvPr id="171" name="scrum-master-icon.jpeg" descr="scrum-master-icon.jpe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333684" y="2350221"/>
            <a:ext cx="1276185" cy="1139826"/>
          </a:xfrm>
          <a:prstGeom prst="rect">
            <a:avLst/>
          </a:prstGeom>
          <a:ln w="12700">
            <a:miter lim="400000"/>
          </a:ln>
        </p:spPr>
      </p:pic>
      <p:sp>
        <p:nvSpPr>
          <p:cNvPr id="172" name="Scrum Master"/>
          <p:cNvSpPr txBox="1"/>
          <p:nvPr/>
        </p:nvSpPr>
        <p:spPr>
          <a:xfrm>
            <a:off x="10420657" y="3811295"/>
            <a:ext cx="3102230" cy="6348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3500">
                <a:solidFill>
                  <a:srgbClr val="FFFFFF"/>
                </a:solidFill>
              </a:defRPr>
            </a:lvl1pPr>
          </a:lstStyle>
          <a:p>
            <a:pPr/>
            <a:r>
              <a:t>Scrum Master</a:t>
            </a:r>
          </a:p>
        </p:txBody>
      </p:sp>
      <p:pic>
        <p:nvPicPr>
          <p:cNvPr id="173" name="developer-icon.jpeg" descr="developer-icon.jpe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9213810" y="2350221"/>
            <a:ext cx="1139826" cy="1139826"/>
          </a:xfrm>
          <a:prstGeom prst="rect">
            <a:avLst/>
          </a:prstGeom>
          <a:ln w="12700">
            <a:miter lim="400000"/>
          </a:ln>
        </p:spPr>
      </p:pic>
      <p:sp>
        <p:nvSpPr>
          <p:cNvPr id="174" name="Developer"/>
          <p:cNvSpPr txBox="1"/>
          <p:nvPr/>
        </p:nvSpPr>
        <p:spPr>
          <a:xfrm>
            <a:off x="18648213" y="3811295"/>
            <a:ext cx="2271015" cy="6348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3500">
                <a:solidFill>
                  <a:srgbClr val="FFFFFF"/>
                </a:solidFill>
              </a:defRPr>
            </a:lvl1pPr>
          </a:lstStyle>
          <a:p>
            <a:pPr/>
            <a:r>
              <a:t>Developer</a:t>
            </a:r>
          </a:p>
        </p:txBody>
      </p:sp>
      <p:sp>
        <p:nvSpPr>
          <p:cNvPr id="175" name="Cobb, “The Project Manager’s Guide to Mastering Agile: Principles and Practices for an Adaptive Approach,” p. 35."/>
          <p:cNvSpPr txBox="1"/>
          <p:nvPr/>
        </p:nvSpPr>
        <p:spPr>
          <a:xfrm>
            <a:off x="1286795" y="11823599"/>
            <a:ext cx="9918181" cy="3121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1500">
                <a:solidFill>
                  <a:srgbClr val="FFFFFF"/>
                </a:solidFill>
              </a:defRPr>
            </a:lvl1pPr>
          </a:lstStyle>
          <a:p>
            <a:pPr/>
            <a:r>
              <a:t>Cobb, “The Project Manager’s Guide to Mastering Agile: Principles and Practices for an Adaptive Approach,” p. 35.</a:t>
            </a:r>
          </a:p>
        </p:txBody>
      </p:sp>
      <p:sp>
        <p:nvSpPr>
          <p:cNvPr id="176" name="3"/>
          <p:cNvSpPr txBox="1"/>
          <p:nvPr/>
        </p:nvSpPr>
        <p:spPr>
          <a:xfrm>
            <a:off x="1101647" y="11712512"/>
            <a:ext cx="255526" cy="275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177" name="Ibid."/>
          <p:cNvSpPr txBox="1"/>
          <p:nvPr/>
        </p:nvSpPr>
        <p:spPr>
          <a:xfrm>
            <a:off x="1286792" y="12265352"/>
            <a:ext cx="9222408" cy="3121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1500">
                <a:solidFill>
                  <a:srgbClr val="FFFFFF"/>
                </a:solidFill>
              </a:defRPr>
            </a:lvl1pPr>
          </a:lstStyle>
          <a:p>
            <a:pPr/>
            <a:r>
              <a:t>Ibid.</a:t>
            </a:r>
          </a:p>
        </p:txBody>
      </p:sp>
      <p:sp>
        <p:nvSpPr>
          <p:cNvPr id="178" name="4"/>
          <p:cNvSpPr txBox="1"/>
          <p:nvPr/>
        </p:nvSpPr>
        <p:spPr>
          <a:xfrm>
            <a:off x="1101647" y="12154264"/>
            <a:ext cx="255526" cy="275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pPr/>
            <a:r>
              <a:t>4</a:t>
            </a:r>
          </a:p>
        </p:txBody>
      </p:sp>
      <p:sp>
        <p:nvSpPr>
          <p:cNvPr id="179" name="3"/>
          <p:cNvSpPr txBox="1"/>
          <p:nvPr/>
        </p:nvSpPr>
        <p:spPr>
          <a:xfrm>
            <a:off x="6454217" y="6056656"/>
            <a:ext cx="255525" cy="3992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>
                <a:solidFill>
                  <a:srgbClr val="FFFFFF"/>
                </a:solidFill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180" name="4"/>
          <p:cNvSpPr txBox="1"/>
          <p:nvPr/>
        </p:nvSpPr>
        <p:spPr>
          <a:xfrm>
            <a:off x="7087170" y="7563173"/>
            <a:ext cx="255525" cy="3992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>
                <a:solidFill>
                  <a:srgbClr val="FFFFFF"/>
                </a:solidFill>
              </a:defRPr>
            </a:lvl1pPr>
          </a:lstStyle>
          <a:p>
            <a:pPr/>
            <a:r>
              <a:t>4</a:t>
            </a:r>
          </a:p>
        </p:txBody>
      </p:sp>
      <p:sp>
        <p:nvSpPr>
          <p:cNvPr id="181" name="5"/>
          <p:cNvSpPr txBox="1"/>
          <p:nvPr/>
        </p:nvSpPr>
        <p:spPr>
          <a:xfrm>
            <a:off x="2358351" y="9767676"/>
            <a:ext cx="255525" cy="3992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>
                <a:solidFill>
                  <a:srgbClr val="FFFFFF"/>
                </a:solidFill>
              </a:defRPr>
            </a:lvl1pPr>
          </a:lstStyle>
          <a:p>
            <a:pPr/>
            <a:r>
              <a:t>5</a:t>
            </a:r>
          </a:p>
        </p:txBody>
      </p:sp>
      <p:sp>
        <p:nvSpPr>
          <p:cNvPr id="182" name="Ibid."/>
          <p:cNvSpPr txBox="1"/>
          <p:nvPr/>
        </p:nvSpPr>
        <p:spPr>
          <a:xfrm>
            <a:off x="1286795" y="12627901"/>
            <a:ext cx="14714879" cy="3121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1500">
                <a:solidFill>
                  <a:srgbClr val="FFFFFF"/>
                </a:solidFill>
              </a:defRPr>
            </a:lvl1pPr>
          </a:lstStyle>
          <a:p>
            <a:pPr/>
            <a:r>
              <a:t>Ibid.</a:t>
            </a:r>
          </a:p>
        </p:txBody>
      </p:sp>
      <p:sp>
        <p:nvSpPr>
          <p:cNvPr id="183" name="5"/>
          <p:cNvSpPr txBox="1"/>
          <p:nvPr/>
        </p:nvSpPr>
        <p:spPr>
          <a:xfrm>
            <a:off x="1101647" y="12544589"/>
            <a:ext cx="255526" cy="275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pPr/>
            <a:r>
              <a:t>5</a:t>
            </a:r>
          </a:p>
        </p:txBody>
      </p:sp>
      <p:sp>
        <p:nvSpPr>
          <p:cNvPr id="184" name="Ibid, p. 36-37."/>
          <p:cNvSpPr txBox="1"/>
          <p:nvPr/>
        </p:nvSpPr>
        <p:spPr>
          <a:xfrm>
            <a:off x="1286792" y="13050738"/>
            <a:ext cx="9222408" cy="3121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1500">
                <a:solidFill>
                  <a:srgbClr val="FFFFFF"/>
                </a:solidFill>
              </a:defRPr>
            </a:lvl1pPr>
          </a:lstStyle>
          <a:p>
            <a:pPr/>
            <a:r>
              <a:t>Ibid, p. 36-37.</a:t>
            </a:r>
          </a:p>
        </p:txBody>
      </p:sp>
      <p:sp>
        <p:nvSpPr>
          <p:cNvPr id="185" name="6"/>
          <p:cNvSpPr txBox="1"/>
          <p:nvPr/>
        </p:nvSpPr>
        <p:spPr>
          <a:xfrm>
            <a:off x="1101647" y="12990450"/>
            <a:ext cx="255526" cy="2751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pPr/>
            <a:r>
              <a:t>6</a:t>
            </a:r>
          </a:p>
        </p:txBody>
      </p:sp>
      <p:sp>
        <p:nvSpPr>
          <p:cNvPr id="186" name="6"/>
          <p:cNvSpPr txBox="1"/>
          <p:nvPr/>
        </p:nvSpPr>
        <p:spPr>
          <a:xfrm>
            <a:off x="13252265" y="5717473"/>
            <a:ext cx="255525" cy="3992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>
                <a:solidFill>
                  <a:srgbClr val="FFFFFF"/>
                </a:solidFill>
              </a:defRPr>
            </a:lvl1pPr>
          </a:lstStyle>
          <a:p>
            <a:pPr/>
            <a:r>
              <a:t>6</a:t>
            </a:r>
          </a:p>
        </p:txBody>
      </p:sp>
      <p:sp>
        <p:nvSpPr>
          <p:cNvPr id="187" name="7"/>
          <p:cNvSpPr txBox="1"/>
          <p:nvPr/>
        </p:nvSpPr>
        <p:spPr>
          <a:xfrm>
            <a:off x="12064238" y="7949720"/>
            <a:ext cx="255525" cy="3992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>
                <a:solidFill>
                  <a:srgbClr val="FFFFFF"/>
                </a:solidFill>
              </a:defRPr>
            </a:lvl1pPr>
          </a:lstStyle>
          <a:p>
            <a:pPr/>
            <a:r>
              <a:t>7</a:t>
            </a:r>
          </a:p>
        </p:txBody>
      </p:sp>
      <p:sp>
        <p:nvSpPr>
          <p:cNvPr id="188" name="8"/>
          <p:cNvSpPr txBox="1"/>
          <p:nvPr/>
        </p:nvSpPr>
        <p:spPr>
          <a:xfrm>
            <a:off x="13579771" y="10704341"/>
            <a:ext cx="255525" cy="3992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>
                <a:solidFill>
                  <a:srgbClr val="FFFFFF"/>
                </a:solidFill>
              </a:defRPr>
            </a:lvl1pPr>
          </a:lstStyle>
          <a:p>
            <a:pPr/>
            <a:r>
              <a:t>8</a:t>
            </a:r>
          </a:p>
        </p:txBody>
      </p:sp>
      <p:sp>
        <p:nvSpPr>
          <p:cNvPr id="189" name="Ibid."/>
          <p:cNvSpPr txBox="1"/>
          <p:nvPr/>
        </p:nvSpPr>
        <p:spPr>
          <a:xfrm>
            <a:off x="11404461" y="11906908"/>
            <a:ext cx="4504809" cy="3121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1500">
                <a:solidFill>
                  <a:srgbClr val="FFFFFF"/>
                </a:solidFill>
              </a:defRPr>
            </a:lvl1pPr>
          </a:lstStyle>
          <a:p>
            <a:pPr/>
            <a:r>
              <a:t>Ibid.</a:t>
            </a:r>
          </a:p>
        </p:txBody>
      </p:sp>
      <p:sp>
        <p:nvSpPr>
          <p:cNvPr id="190" name="7"/>
          <p:cNvSpPr txBox="1"/>
          <p:nvPr/>
        </p:nvSpPr>
        <p:spPr>
          <a:xfrm>
            <a:off x="11219312" y="11823599"/>
            <a:ext cx="255527" cy="275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pPr/>
            <a:r>
              <a:t>7</a:t>
            </a:r>
          </a:p>
        </p:txBody>
      </p:sp>
      <p:sp>
        <p:nvSpPr>
          <p:cNvPr id="191" name="Ibid."/>
          <p:cNvSpPr txBox="1"/>
          <p:nvPr/>
        </p:nvSpPr>
        <p:spPr>
          <a:xfrm>
            <a:off x="11404461" y="12329745"/>
            <a:ext cx="4504809" cy="3121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1500">
                <a:solidFill>
                  <a:srgbClr val="FFFFFF"/>
                </a:solidFill>
              </a:defRPr>
            </a:lvl1pPr>
          </a:lstStyle>
          <a:p>
            <a:pPr/>
            <a:r>
              <a:t>Ibid.</a:t>
            </a:r>
          </a:p>
        </p:txBody>
      </p:sp>
      <p:sp>
        <p:nvSpPr>
          <p:cNvPr id="192" name="8"/>
          <p:cNvSpPr txBox="1"/>
          <p:nvPr/>
        </p:nvSpPr>
        <p:spPr>
          <a:xfrm>
            <a:off x="11219312" y="12269457"/>
            <a:ext cx="255527" cy="2751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pPr/>
            <a:r>
              <a:t>8</a:t>
            </a:r>
          </a:p>
        </p:txBody>
      </p:sp>
      <p:sp>
        <p:nvSpPr>
          <p:cNvPr id="193" name="Ibid, p. 38."/>
          <p:cNvSpPr txBox="1"/>
          <p:nvPr/>
        </p:nvSpPr>
        <p:spPr>
          <a:xfrm>
            <a:off x="11404461" y="12674737"/>
            <a:ext cx="4504809" cy="3121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1500">
                <a:solidFill>
                  <a:srgbClr val="FFFFFF"/>
                </a:solidFill>
              </a:defRPr>
            </a:lvl1pPr>
          </a:lstStyle>
          <a:p>
            <a:pPr/>
            <a:r>
              <a:t>Ibid, p. 38.</a:t>
            </a:r>
          </a:p>
        </p:txBody>
      </p:sp>
      <p:sp>
        <p:nvSpPr>
          <p:cNvPr id="194" name="9"/>
          <p:cNvSpPr txBox="1"/>
          <p:nvPr/>
        </p:nvSpPr>
        <p:spPr>
          <a:xfrm>
            <a:off x="11219312" y="12593252"/>
            <a:ext cx="255527" cy="2751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pPr/>
            <a:r>
              <a:t>9</a:t>
            </a:r>
          </a:p>
        </p:txBody>
      </p:sp>
      <p:sp>
        <p:nvSpPr>
          <p:cNvPr id="195" name="Ibid."/>
          <p:cNvSpPr txBox="1"/>
          <p:nvPr/>
        </p:nvSpPr>
        <p:spPr>
          <a:xfrm>
            <a:off x="11404461" y="13050738"/>
            <a:ext cx="4504809" cy="3121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1500">
                <a:solidFill>
                  <a:srgbClr val="FFFFFF"/>
                </a:solidFill>
              </a:defRPr>
            </a:lvl1pPr>
          </a:lstStyle>
          <a:p>
            <a:pPr/>
            <a:r>
              <a:t>Ibid.</a:t>
            </a:r>
          </a:p>
        </p:txBody>
      </p:sp>
      <p:sp>
        <p:nvSpPr>
          <p:cNvPr id="196" name="10"/>
          <p:cNvSpPr txBox="1"/>
          <p:nvPr/>
        </p:nvSpPr>
        <p:spPr>
          <a:xfrm>
            <a:off x="11166281" y="12990450"/>
            <a:ext cx="361593" cy="2751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pPr/>
            <a:r>
              <a:t>10</a:t>
            </a:r>
          </a:p>
        </p:txBody>
      </p:sp>
      <p:sp>
        <p:nvSpPr>
          <p:cNvPr id="197" name="9"/>
          <p:cNvSpPr txBox="1"/>
          <p:nvPr/>
        </p:nvSpPr>
        <p:spPr>
          <a:xfrm>
            <a:off x="22658832" y="8389869"/>
            <a:ext cx="255525" cy="3992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>
                <a:solidFill>
                  <a:srgbClr val="FFFFFF"/>
                </a:solidFill>
              </a:defRPr>
            </a:lvl1pPr>
          </a:lstStyle>
          <a:p>
            <a:pPr/>
            <a:r>
              <a:t>9</a:t>
            </a:r>
          </a:p>
        </p:txBody>
      </p:sp>
      <p:sp>
        <p:nvSpPr>
          <p:cNvPr id="198" name="10"/>
          <p:cNvSpPr txBox="1"/>
          <p:nvPr/>
        </p:nvSpPr>
        <p:spPr>
          <a:xfrm>
            <a:off x="21947456" y="10704341"/>
            <a:ext cx="396749" cy="3992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>
                <a:solidFill>
                  <a:srgbClr val="FFFFFF"/>
                </a:solidFill>
              </a:defRPr>
            </a:lvl1pPr>
          </a:lstStyle>
          <a:p>
            <a:pPr/>
            <a:r>
              <a:t>10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What are the Agile Phases?"/>
          <p:cNvSpPr txBox="1"/>
          <p:nvPr>
            <p:ph type="title"/>
          </p:nvPr>
        </p:nvSpPr>
        <p:spPr>
          <a:xfrm>
            <a:off x="1206496" y="-2831333"/>
            <a:ext cx="21971008" cy="4648202"/>
          </a:xfrm>
          <a:prstGeom prst="rect">
            <a:avLst/>
          </a:prstGeom>
        </p:spPr>
        <p:txBody>
          <a:bodyPr/>
          <a:lstStyle>
            <a:lvl1pPr>
              <a:defRPr spc="-300"/>
            </a:lvl1pPr>
          </a:lstStyle>
          <a:p>
            <a:pPr/>
            <a:r>
              <a:t>What are the Agile Phases?</a:t>
            </a:r>
          </a:p>
        </p:txBody>
      </p:sp>
      <p:sp>
        <p:nvSpPr>
          <p:cNvPr id="201" name="Ideation"/>
          <p:cNvSpPr txBox="1"/>
          <p:nvPr/>
        </p:nvSpPr>
        <p:spPr>
          <a:xfrm>
            <a:off x="2077389" y="3087223"/>
            <a:ext cx="1631528" cy="560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3000">
                <a:solidFill>
                  <a:srgbClr val="FFFFFF"/>
                </a:solidFill>
              </a:defRPr>
            </a:lvl1pPr>
          </a:lstStyle>
          <a:p>
            <a:pPr/>
            <a:r>
              <a:t>Ideation</a:t>
            </a:r>
          </a:p>
        </p:txBody>
      </p:sp>
      <p:pic>
        <p:nvPicPr>
          <p:cNvPr id="202" name="ideation-icon.avif" descr="ideation-icon.av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95038" y="2117655"/>
            <a:ext cx="796231" cy="796231"/>
          </a:xfrm>
          <a:prstGeom prst="rect">
            <a:avLst/>
          </a:prstGeom>
          <a:ln w="12700">
            <a:miter lim="400000"/>
          </a:ln>
        </p:spPr>
      </p:pic>
      <p:sp>
        <p:nvSpPr>
          <p:cNvPr id="203" name="Line"/>
          <p:cNvSpPr/>
          <p:nvPr/>
        </p:nvSpPr>
        <p:spPr>
          <a:xfrm>
            <a:off x="2051348" y="3827367"/>
            <a:ext cx="19858726" cy="1"/>
          </a:xfrm>
          <a:prstGeom prst="line">
            <a:avLst/>
          </a:prstGeom>
          <a:ln w="12700">
            <a:solidFill>
              <a:srgbClr val="FFFFFF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04" name="Development"/>
          <p:cNvSpPr txBox="1"/>
          <p:nvPr/>
        </p:nvSpPr>
        <p:spPr>
          <a:xfrm>
            <a:off x="1591519" y="5402472"/>
            <a:ext cx="2603269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3000">
                <a:solidFill>
                  <a:srgbClr val="FFFFFF"/>
                </a:solidFill>
              </a:defRPr>
            </a:lvl1pPr>
          </a:lstStyle>
          <a:p>
            <a:pPr/>
            <a:r>
              <a:t>Development</a:t>
            </a:r>
          </a:p>
        </p:txBody>
      </p:sp>
      <p:sp>
        <p:nvSpPr>
          <p:cNvPr id="205" name="Line"/>
          <p:cNvSpPr/>
          <p:nvPr/>
        </p:nvSpPr>
        <p:spPr>
          <a:xfrm>
            <a:off x="2051348" y="6142614"/>
            <a:ext cx="19858726" cy="1"/>
          </a:xfrm>
          <a:prstGeom prst="line">
            <a:avLst/>
          </a:prstGeom>
          <a:ln w="12700">
            <a:solidFill>
              <a:srgbClr val="FFFFFF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06" name="Testing"/>
          <p:cNvSpPr txBox="1"/>
          <p:nvPr/>
        </p:nvSpPr>
        <p:spPr>
          <a:xfrm>
            <a:off x="2077389" y="7717718"/>
            <a:ext cx="1631528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3000">
                <a:solidFill>
                  <a:srgbClr val="FFFFFF"/>
                </a:solidFill>
              </a:defRPr>
            </a:lvl1pPr>
          </a:lstStyle>
          <a:p>
            <a:pPr/>
            <a:r>
              <a:t>Testing</a:t>
            </a:r>
          </a:p>
        </p:txBody>
      </p:sp>
      <p:sp>
        <p:nvSpPr>
          <p:cNvPr id="207" name="Line"/>
          <p:cNvSpPr/>
          <p:nvPr/>
        </p:nvSpPr>
        <p:spPr>
          <a:xfrm>
            <a:off x="2051348" y="8457860"/>
            <a:ext cx="19858726" cy="1"/>
          </a:xfrm>
          <a:prstGeom prst="line">
            <a:avLst/>
          </a:prstGeom>
          <a:ln w="12700">
            <a:solidFill>
              <a:srgbClr val="FFFFFF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08" name="Deployment"/>
          <p:cNvSpPr txBox="1"/>
          <p:nvPr/>
        </p:nvSpPr>
        <p:spPr>
          <a:xfrm>
            <a:off x="1722459" y="10032964"/>
            <a:ext cx="2341386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3000">
                <a:solidFill>
                  <a:srgbClr val="FFFFFF"/>
                </a:solidFill>
              </a:defRPr>
            </a:lvl1pPr>
          </a:lstStyle>
          <a:p>
            <a:pPr/>
            <a:r>
              <a:t>Deployment</a:t>
            </a:r>
          </a:p>
        </p:txBody>
      </p:sp>
      <p:sp>
        <p:nvSpPr>
          <p:cNvPr id="209" name="Line"/>
          <p:cNvSpPr/>
          <p:nvPr/>
        </p:nvSpPr>
        <p:spPr>
          <a:xfrm>
            <a:off x="2051348" y="10773106"/>
            <a:ext cx="19858726" cy="1"/>
          </a:xfrm>
          <a:prstGeom prst="line">
            <a:avLst/>
          </a:prstGeom>
          <a:ln w="12700">
            <a:solidFill>
              <a:srgbClr val="FFFFFF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10" name="Operations"/>
          <p:cNvSpPr txBox="1"/>
          <p:nvPr/>
        </p:nvSpPr>
        <p:spPr>
          <a:xfrm>
            <a:off x="1820060" y="12348209"/>
            <a:ext cx="2146183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3000">
                <a:solidFill>
                  <a:srgbClr val="FFFFFF"/>
                </a:solidFill>
              </a:defRPr>
            </a:lvl1pPr>
          </a:lstStyle>
          <a:p>
            <a:pPr/>
            <a:r>
              <a:t>Operations</a:t>
            </a:r>
          </a:p>
        </p:txBody>
      </p:sp>
      <p:pic>
        <p:nvPicPr>
          <p:cNvPr id="211" name="development-icon.jpeg" descr="development-icon.jpe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458283" y="4457641"/>
            <a:ext cx="869742" cy="868657"/>
          </a:xfrm>
          <a:prstGeom prst="rect">
            <a:avLst/>
          </a:prstGeom>
          <a:ln w="12700">
            <a:miter lim="400000"/>
          </a:ln>
        </p:spPr>
      </p:pic>
      <p:pic>
        <p:nvPicPr>
          <p:cNvPr id="212" name="testing-icon.png" descr="testing-icon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458283" y="6589289"/>
            <a:ext cx="869742" cy="955089"/>
          </a:xfrm>
          <a:prstGeom prst="rect">
            <a:avLst/>
          </a:prstGeom>
          <a:ln w="12700">
            <a:miter lim="400000"/>
          </a:ln>
        </p:spPr>
      </p:pic>
      <p:pic>
        <p:nvPicPr>
          <p:cNvPr id="213" name="deployment-icon.jpeg" descr="deployment-icon.jpe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458283" y="8989883"/>
            <a:ext cx="869742" cy="869742"/>
          </a:xfrm>
          <a:prstGeom prst="rect">
            <a:avLst/>
          </a:prstGeom>
          <a:ln w="12700">
            <a:miter lim="400000"/>
          </a:ln>
        </p:spPr>
      </p:pic>
      <p:pic>
        <p:nvPicPr>
          <p:cNvPr id="214" name="operations-icon.png" descr="operations-icon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401190" y="11305130"/>
            <a:ext cx="983929" cy="868657"/>
          </a:xfrm>
          <a:prstGeom prst="rect">
            <a:avLst/>
          </a:prstGeom>
          <a:ln w="12700">
            <a:miter lim="400000"/>
          </a:ln>
        </p:spPr>
      </p:pic>
      <p:sp>
        <p:nvSpPr>
          <p:cNvPr id="215" name="In this initial phase, the Product Owner interacts with stakeholders, the business, and developers to collect requirements, define the purpose of the software, and allocates resources."/>
          <p:cNvSpPr txBox="1"/>
          <p:nvPr/>
        </p:nvSpPr>
        <p:spPr>
          <a:xfrm>
            <a:off x="4421570" y="1977039"/>
            <a:ext cx="17604230" cy="15714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lnSpc>
                <a:spcPct val="80000"/>
              </a:lnSpc>
              <a:defRPr spc="-100" sz="3000">
                <a:solidFill>
                  <a:srgbClr val="FFFFFF"/>
                </a:solidFill>
              </a:defRPr>
            </a:lvl1pPr>
          </a:lstStyle>
          <a:p>
            <a:pPr/>
            <a:r>
              <a:t>In this initial phase, the Product Owner interacts with stakeholders, the business, and developers to collect requirements, define the purpose of the software, and allocates resources.</a:t>
            </a:r>
          </a:p>
        </p:txBody>
      </p:sp>
      <p:sp>
        <p:nvSpPr>
          <p:cNvPr id="216" name="Once the requirements are collected, the Development team proceeds with implementing a set of Product Backlog items and strives to meet the Sprint goal to produce a releasable product increment."/>
          <p:cNvSpPr txBox="1"/>
          <p:nvPr/>
        </p:nvSpPr>
        <p:spPr>
          <a:xfrm>
            <a:off x="4421570" y="4106240"/>
            <a:ext cx="17604230" cy="15714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lnSpc>
                <a:spcPct val="80000"/>
              </a:lnSpc>
              <a:defRPr spc="-100" sz="3000">
                <a:solidFill>
                  <a:srgbClr val="FFFFFF"/>
                </a:solidFill>
              </a:defRPr>
            </a:lvl1pPr>
          </a:lstStyle>
          <a:p>
            <a:pPr/>
            <a:r>
              <a:t>Once the requirements are collected, the Development team proceeds with implementing a set of Product Backlog items and strives to meet the Sprint goal to produce a releasable product increment.</a:t>
            </a:r>
          </a:p>
        </p:txBody>
      </p:sp>
      <p:sp>
        <p:nvSpPr>
          <p:cNvPr id="217" name="After the Development team has completed their work, the Testers will ensure that the software meets all functional requirements and acceptance criteria."/>
          <p:cNvSpPr txBox="1"/>
          <p:nvPr/>
        </p:nvSpPr>
        <p:spPr>
          <a:xfrm>
            <a:off x="4421570" y="6514510"/>
            <a:ext cx="17604230" cy="15714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lnSpc>
                <a:spcPct val="80000"/>
              </a:lnSpc>
              <a:defRPr spc="-100" sz="3000">
                <a:solidFill>
                  <a:srgbClr val="FFFFFF"/>
                </a:solidFill>
              </a:defRPr>
            </a:lvl1pPr>
          </a:lstStyle>
          <a:p>
            <a:pPr/>
            <a:r>
              <a:t>After the Development team has completed their work, the Testers will ensure that the software meets all functional requirements and acceptance criteria.</a:t>
            </a:r>
          </a:p>
        </p:txBody>
      </p:sp>
      <p:sp>
        <p:nvSpPr>
          <p:cNvPr id="218" name="Once the Developers and Testers have completed their work, the software will be released, ideally using modern CI/CD principles and practices."/>
          <p:cNvSpPr txBox="1"/>
          <p:nvPr/>
        </p:nvSpPr>
        <p:spPr>
          <a:xfrm>
            <a:off x="4421570" y="8829754"/>
            <a:ext cx="17604230" cy="15714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lnSpc>
                <a:spcPct val="80000"/>
              </a:lnSpc>
              <a:defRPr spc="-100" sz="3000">
                <a:solidFill>
                  <a:srgbClr val="FFFFFF"/>
                </a:solidFill>
              </a:defRPr>
            </a:lvl1pPr>
          </a:lstStyle>
          <a:p>
            <a:pPr/>
            <a:r>
              <a:t>Once the Developers and Testers have completed their work, the software will be released, ideally using modern CI/CD principles and practices.</a:t>
            </a:r>
          </a:p>
        </p:txBody>
      </p:sp>
      <p:sp>
        <p:nvSpPr>
          <p:cNvPr id="219" name="After the software is released, the team will perform ongoing maintenance. As feedback from users and developers is collected, the process will start again with Ideation, continuing the cycle."/>
          <p:cNvSpPr txBox="1"/>
          <p:nvPr/>
        </p:nvSpPr>
        <p:spPr>
          <a:xfrm>
            <a:off x="4421570" y="11051981"/>
            <a:ext cx="17604230" cy="15714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lnSpc>
                <a:spcPct val="80000"/>
              </a:lnSpc>
              <a:defRPr spc="-100" sz="3000">
                <a:solidFill>
                  <a:srgbClr val="FFFFFF"/>
                </a:solidFill>
              </a:defRPr>
            </a:lvl1pPr>
          </a:lstStyle>
          <a:p>
            <a:pPr/>
            <a:r>
              <a:t>After the software is released, the team will perform ongoing maintenance. As feedback from users and developers is collected, the process will start again with Ideation, continuing the cycle.</a:t>
            </a:r>
          </a:p>
        </p:txBody>
      </p:sp>
      <p:sp>
        <p:nvSpPr>
          <p:cNvPr id="220" name="Mendix, “The 5 Stages of the Agile Software Development Lifecycle.”"/>
          <p:cNvSpPr txBox="1"/>
          <p:nvPr/>
        </p:nvSpPr>
        <p:spPr>
          <a:xfrm>
            <a:off x="1977776" y="13193089"/>
            <a:ext cx="10182399" cy="3121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1500">
                <a:solidFill>
                  <a:srgbClr val="FFFFFF"/>
                </a:solidFill>
              </a:defRPr>
            </a:lvl1pPr>
          </a:lstStyle>
          <a:p>
            <a:pPr/>
            <a:r>
              <a:t>Mendix, “The 5 Stages of the Agile Software Development Lifecycle.”</a:t>
            </a:r>
          </a:p>
        </p:txBody>
      </p:sp>
      <p:sp>
        <p:nvSpPr>
          <p:cNvPr id="221" name="11"/>
          <p:cNvSpPr txBox="1"/>
          <p:nvPr/>
        </p:nvSpPr>
        <p:spPr>
          <a:xfrm>
            <a:off x="1761919" y="13082001"/>
            <a:ext cx="325104" cy="2751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pPr/>
            <a:r>
              <a:t>11</a:t>
            </a:r>
          </a:p>
        </p:txBody>
      </p:sp>
      <p:sp>
        <p:nvSpPr>
          <p:cNvPr id="222" name="11"/>
          <p:cNvSpPr txBox="1"/>
          <p:nvPr/>
        </p:nvSpPr>
        <p:spPr>
          <a:xfrm>
            <a:off x="22101013" y="1837620"/>
            <a:ext cx="396749" cy="3992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>
                <a:solidFill>
                  <a:srgbClr val="FFFFFF"/>
                </a:solidFill>
              </a:defRPr>
            </a:lvl1pPr>
          </a:lstStyle>
          <a:p>
            <a:pPr/>
            <a:r>
              <a:t>11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What is the Waterfall Model?"/>
          <p:cNvSpPr txBox="1"/>
          <p:nvPr>
            <p:ph type="title"/>
          </p:nvPr>
        </p:nvSpPr>
        <p:spPr>
          <a:xfrm>
            <a:off x="1206496" y="-2831333"/>
            <a:ext cx="21971008" cy="4648202"/>
          </a:xfrm>
          <a:prstGeom prst="rect">
            <a:avLst/>
          </a:prstGeom>
        </p:spPr>
        <p:txBody>
          <a:bodyPr/>
          <a:lstStyle>
            <a:lvl1pPr>
              <a:defRPr spc="-300"/>
            </a:lvl1pPr>
          </a:lstStyle>
          <a:p>
            <a:pPr/>
            <a:r>
              <a:t>What is the Waterfall Model?</a:t>
            </a:r>
          </a:p>
        </p:txBody>
      </p:sp>
      <p:sp>
        <p:nvSpPr>
          <p:cNvPr id="225" name="Waterfall is a project management framework with a set of concrete steps including:…"/>
          <p:cNvSpPr txBox="1"/>
          <p:nvPr/>
        </p:nvSpPr>
        <p:spPr>
          <a:xfrm>
            <a:off x="1150952" y="2952906"/>
            <a:ext cx="9222407" cy="78101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marL="220979" indent="-220979" algn="l" defTabSz="2121354">
              <a:lnSpc>
                <a:spcPct val="80000"/>
              </a:lnSpc>
              <a:buSzPct val="123000"/>
              <a:buChar char="-"/>
              <a:defRPr spc="-100" sz="3400">
                <a:solidFill>
                  <a:srgbClr val="FFFFFF"/>
                </a:solidFill>
              </a:defRPr>
            </a:pPr>
            <a:r>
              <a:t> Waterfall is a project management framework with a set of concrete steps including:</a:t>
            </a:r>
            <a:endParaRPr spc="-69"/>
          </a:p>
          <a:p>
            <a:pPr algn="l" defTabSz="2121354">
              <a:lnSpc>
                <a:spcPct val="80000"/>
              </a:lnSpc>
              <a:defRPr spc="-100" sz="3400">
                <a:solidFill>
                  <a:srgbClr val="FFFFFF"/>
                </a:solidFill>
              </a:defRPr>
            </a:pPr>
            <a:r>
              <a:t>    1. Requirements</a:t>
            </a:r>
            <a:endParaRPr spc="-69"/>
          </a:p>
          <a:p>
            <a:pPr algn="l" defTabSz="2121354">
              <a:lnSpc>
                <a:spcPct val="80000"/>
              </a:lnSpc>
              <a:defRPr spc="-100" sz="3400">
                <a:solidFill>
                  <a:srgbClr val="FFFFFF"/>
                </a:solidFill>
              </a:defRPr>
            </a:pPr>
            <a:r>
              <a:t>    2. Design</a:t>
            </a:r>
            <a:endParaRPr spc="-69"/>
          </a:p>
          <a:p>
            <a:pPr algn="l" defTabSz="2121354">
              <a:lnSpc>
                <a:spcPct val="80000"/>
              </a:lnSpc>
              <a:defRPr spc="-100" sz="3400">
                <a:solidFill>
                  <a:srgbClr val="FFFFFF"/>
                </a:solidFill>
              </a:defRPr>
            </a:pPr>
            <a:r>
              <a:t>    3. Implementation</a:t>
            </a:r>
            <a:endParaRPr spc="-69"/>
          </a:p>
          <a:p>
            <a:pPr algn="l" defTabSz="2121354">
              <a:lnSpc>
                <a:spcPct val="80000"/>
              </a:lnSpc>
              <a:defRPr spc="-100" sz="3400">
                <a:solidFill>
                  <a:srgbClr val="FFFFFF"/>
                </a:solidFill>
              </a:defRPr>
            </a:pPr>
            <a:r>
              <a:t>    4. Verification or Testing</a:t>
            </a:r>
            <a:endParaRPr spc="-69"/>
          </a:p>
          <a:p>
            <a:pPr algn="l" defTabSz="2121354">
              <a:lnSpc>
                <a:spcPct val="80000"/>
              </a:lnSpc>
              <a:defRPr spc="-100" sz="3400">
                <a:solidFill>
                  <a:srgbClr val="FFFFFF"/>
                </a:solidFill>
              </a:defRPr>
            </a:pPr>
            <a:r>
              <a:t>    5. Deployment &amp; Maintenance</a:t>
            </a:r>
            <a:endParaRPr spc="-69"/>
          </a:p>
          <a:p>
            <a:pPr algn="l" defTabSz="2121354">
              <a:lnSpc>
                <a:spcPct val="80000"/>
              </a:lnSpc>
              <a:defRPr b="1" spc="-69" sz="3400">
                <a:solidFill>
                  <a:srgbClr val="FFFFFF"/>
                </a:solidFill>
              </a:defRPr>
            </a:pPr>
          </a:p>
          <a:p>
            <a:pPr algn="l" defTabSz="2121354">
              <a:lnSpc>
                <a:spcPct val="80000"/>
              </a:lnSpc>
              <a:defRPr b="1" spc="-69" sz="3400">
                <a:solidFill>
                  <a:srgbClr val="FFFFFF"/>
                </a:solidFill>
              </a:defRPr>
            </a:pPr>
          </a:p>
          <a:p>
            <a:pPr marL="220979" indent="-220979" algn="l" defTabSz="2121354">
              <a:lnSpc>
                <a:spcPct val="80000"/>
              </a:lnSpc>
              <a:buSzPct val="123000"/>
              <a:buChar char="-"/>
              <a:defRPr spc="-100" sz="3400">
                <a:solidFill>
                  <a:srgbClr val="FFFFFF"/>
                </a:solidFill>
              </a:defRPr>
            </a:pPr>
            <a:r>
              <a:t> In Waterfall, once one phase is complete, you must continue forward to the next one. If the stakeholder wants to introduce a change during Implementation, it is not possible. They are confined to the initial Requirements.</a:t>
            </a:r>
            <a:endParaRPr spc="-69"/>
          </a:p>
          <a:p>
            <a:pPr algn="l" defTabSz="2121354">
              <a:lnSpc>
                <a:spcPct val="80000"/>
              </a:lnSpc>
              <a:defRPr spc="-69" sz="3400">
                <a:solidFill>
                  <a:srgbClr val="FFFFFF"/>
                </a:solidFill>
              </a:defRPr>
            </a:pPr>
          </a:p>
          <a:p>
            <a:pPr algn="l" defTabSz="2121354">
              <a:lnSpc>
                <a:spcPct val="80000"/>
              </a:lnSpc>
              <a:defRPr spc="-69" sz="3400">
                <a:solidFill>
                  <a:srgbClr val="FFFFFF"/>
                </a:solidFill>
              </a:defRPr>
            </a:pPr>
          </a:p>
          <a:p>
            <a:pPr algn="l" defTabSz="2121354">
              <a:lnSpc>
                <a:spcPct val="80000"/>
              </a:lnSpc>
              <a:defRPr spc="-100" sz="3400">
                <a:solidFill>
                  <a:srgbClr val="FFFFFF"/>
                </a:solidFill>
              </a:defRPr>
            </a:pPr>
            <a:r>
              <a:t>- It is a simple to grasp methodology that has dominated the industry for quite some time.</a:t>
            </a:r>
          </a:p>
        </p:txBody>
      </p:sp>
      <p:pic>
        <p:nvPicPr>
          <p:cNvPr id="226" name="waterfall-image.jpeg" descr="waterfall-image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354705" y="3732588"/>
            <a:ext cx="8334434" cy="6250824"/>
          </a:xfrm>
          <a:prstGeom prst="rect">
            <a:avLst/>
          </a:prstGeom>
          <a:ln w="12700">
            <a:miter lim="400000"/>
          </a:ln>
        </p:spPr>
      </p:pic>
      <p:sp>
        <p:nvSpPr>
          <p:cNvPr id="227" name="Hooray, Bottorff, “What Is Waterfall Methodology? Here’s How It Can Help Your Project Management Strategy.”"/>
          <p:cNvSpPr txBox="1"/>
          <p:nvPr/>
        </p:nvSpPr>
        <p:spPr>
          <a:xfrm>
            <a:off x="1977776" y="13193089"/>
            <a:ext cx="10182399" cy="3121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1500">
                <a:solidFill>
                  <a:srgbClr val="FFFFFF"/>
                </a:solidFill>
              </a:defRPr>
            </a:lvl1pPr>
          </a:lstStyle>
          <a:p>
            <a:pPr/>
            <a:r>
              <a:t>Hooray, Bottorff, “What Is Waterfall Methodology? Here’s How It Can Help Your Project Management Strategy.”</a:t>
            </a:r>
          </a:p>
        </p:txBody>
      </p:sp>
      <p:sp>
        <p:nvSpPr>
          <p:cNvPr id="228" name="12"/>
          <p:cNvSpPr txBox="1"/>
          <p:nvPr/>
        </p:nvSpPr>
        <p:spPr>
          <a:xfrm>
            <a:off x="1761919" y="13082001"/>
            <a:ext cx="325104" cy="2751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pPr/>
            <a:r>
              <a:t>12</a:t>
            </a:r>
          </a:p>
        </p:txBody>
      </p:sp>
      <p:sp>
        <p:nvSpPr>
          <p:cNvPr id="229" name="12"/>
          <p:cNvSpPr txBox="1"/>
          <p:nvPr/>
        </p:nvSpPr>
        <p:spPr>
          <a:xfrm>
            <a:off x="10108630" y="2866416"/>
            <a:ext cx="396749" cy="3992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>
                <a:solidFill>
                  <a:srgbClr val="FFFFFF"/>
                </a:solidFill>
              </a:defRPr>
            </a:lvl1pPr>
          </a:lstStyle>
          <a:p>
            <a:pPr/>
            <a:r>
              <a:t>12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Waterfall vs. Agile"/>
          <p:cNvSpPr txBox="1"/>
          <p:nvPr>
            <p:ph type="title"/>
          </p:nvPr>
        </p:nvSpPr>
        <p:spPr>
          <a:xfrm>
            <a:off x="1206496" y="-2831333"/>
            <a:ext cx="21971008" cy="4648202"/>
          </a:xfrm>
          <a:prstGeom prst="rect">
            <a:avLst/>
          </a:prstGeom>
        </p:spPr>
        <p:txBody>
          <a:bodyPr/>
          <a:lstStyle>
            <a:lvl1pPr>
              <a:defRPr spc="-300"/>
            </a:lvl1pPr>
          </a:lstStyle>
          <a:p>
            <a:pPr/>
            <a:r>
              <a:t>Waterfall vs. Agile</a:t>
            </a:r>
          </a:p>
        </p:txBody>
      </p:sp>
      <p:sp>
        <p:nvSpPr>
          <p:cNvPr id="232" name="Simple and easy implement approach. Strict set of phases that are straightforward for project managers to explain and implement.…"/>
          <p:cNvSpPr txBox="1"/>
          <p:nvPr/>
        </p:nvSpPr>
        <p:spPr>
          <a:xfrm>
            <a:off x="3304461" y="4901953"/>
            <a:ext cx="6017751" cy="78101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marL="213358" indent="-213358" algn="l" defTabSz="2048204">
              <a:lnSpc>
                <a:spcPct val="80000"/>
              </a:lnSpc>
              <a:buSzPct val="123000"/>
              <a:buChar char="-"/>
              <a:defRPr spc="-100" sz="3300">
                <a:solidFill>
                  <a:srgbClr val="FFFFFF"/>
                </a:solidFill>
              </a:defRPr>
            </a:pPr>
            <a:r>
              <a:t> Simple and easy implement approach. Strict set of phases that are straightforward for project managers to explain and implement.</a:t>
            </a:r>
            <a:endParaRPr spc="-67"/>
          </a:p>
          <a:p>
            <a:pPr algn="l" defTabSz="2048204">
              <a:lnSpc>
                <a:spcPct val="80000"/>
              </a:lnSpc>
              <a:defRPr b="1" spc="-67" sz="3300">
                <a:solidFill>
                  <a:srgbClr val="FFFFFF"/>
                </a:solidFill>
              </a:defRPr>
            </a:pPr>
          </a:p>
          <a:p>
            <a:pPr algn="l" defTabSz="2048204">
              <a:lnSpc>
                <a:spcPct val="80000"/>
              </a:lnSpc>
              <a:defRPr b="1" spc="-67" sz="3300">
                <a:solidFill>
                  <a:srgbClr val="FFFFFF"/>
                </a:solidFill>
              </a:defRPr>
            </a:pPr>
          </a:p>
          <a:p>
            <a:pPr marL="213358" indent="-213358" algn="l" defTabSz="2048204">
              <a:lnSpc>
                <a:spcPct val="80000"/>
              </a:lnSpc>
              <a:buSzPct val="123000"/>
              <a:buChar char="-"/>
              <a:defRPr spc="-100" sz="3300">
                <a:solidFill>
                  <a:srgbClr val="FFFFFF"/>
                </a:solidFill>
              </a:defRPr>
            </a:pPr>
            <a:r>
              <a:t> Not good for projects where the requirements are frequently changing. Once a phase is complete, you cannot go back.</a:t>
            </a:r>
            <a:endParaRPr spc="-67"/>
          </a:p>
          <a:p>
            <a:pPr algn="l" defTabSz="2048204">
              <a:lnSpc>
                <a:spcPct val="80000"/>
              </a:lnSpc>
              <a:defRPr spc="-67" sz="3300">
                <a:solidFill>
                  <a:srgbClr val="FFFFFF"/>
                </a:solidFill>
              </a:defRPr>
            </a:pPr>
          </a:p>
          <a:p>
            <a:pPr algn="l" defTabSz="2048204">
              <a:lnSpc>
                <a:spcPct val="80000"/>
              </a:lnSpc>
              <a:defRPr spc="-67" sz="3300">
                <a:solidFill>
                  <a:srgbClr val="FFFFFF"/>
                </a:solidFill>
              </a:defRPr>
            </a:pPr>
          </a:p>
          <a:p>
            <a:pPr algn="l" defTabSz="2048204">
              <a:lnSpc>
                <a:spcPct val="80000"/>
              </a:lnSpc>
              <a:defRPr spc="-100" sz="3300">
                <a:solidFill>
                  <a:srgbClr val="FFFFFF"/>
                </a:solidFill>
              </a:defRPr>
            </a:pPr>
            <a:r>
              <a:t>- During the SNHU Travel project, a new feature request was introduced that would have been already to late to implement.</a:t>
            </a:r>
          </a:p>
        </p:txBody>
      </p:sp>
      <p:sp>
        <p:nvSpPr>
          <p:cNvPr id="233" name="Needs entire organization buy-in to execute successfully. Provides an alternative to the rigid Waterfall methodology.…"/>
          <p:cNvSpPr txBox="1"/>
          <p:nvPr/>
        </p:nvSpPr>
        <p:spPr>
          <a:xfrm>
            <a:off x="15333696" y="4969250"/>
            <a:ext cx="6017753" cy="78101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marL="208279" indent="-208279" algn="l" defTabSz="1999437">
              <a:lnSpc>
                <a:spcPct val="80000"/>
              </a:lnSpc>
              <a:buSzPct val="123000"/>
              <a:buChar char="-"/>
              <a:defRPr spc="-100" sz="3200">
                <a:solidFill>
                  <a:srgbClr val="FFFFFF"/>
                </a:solidFill>
              </a:defRPr>
            </a:pPr>
            <a:r>
              <a:t> Needs entire organization buy-in to execute successfully. Provides an alternative to the rigid Waterfall methodology.</a:t>
            </a:r>
            <a:endParaRPr spc="-65"/>
          </a:p>
          <a:p>
            <a:pPr algn="l" defTabSz="1999437">
              <a:lnSpc>
                <a:spcPct val="80000"/>
              </a:lnSpc>
              <a:defRPr b="1" spc="-65" sz="3200">
                <a:solidFill>
                  <a:srgbClr val="FFFFFF"/>
                </a:solidFill>
              </a:defRPr>
            </a:pPr>
          </a:p>
          <a:p>
            <a:pPr algn="l" defTabSz="1999437">
              <a:lnSpc>
                <a:spcPct val="80000"/>
              </a:lnSpc>
              <a:defRPr b="1" spc="-65" sz="3200">
                <a:solidFill>
                  <a:srgbClr val="FFFFFF"/>
                </a:solidFill>
              </a:defRPr>
            </a:pPr>
          </a:p>
          <a:p>
            <a:pPr marL="208279" indent="-208279" algn="l" defTabSz="1999437">
              <a:lnSpc>
                <a:spcPct val="80000"/>
              </a:lnSpc>
              <a:buSzPct val="123000"/>
              <a:buChar char="-"/>
              <a:defRPr spc="-100" sz="3200">
                <a:solidFill>
                  <a:srgbClr val="FFFFFF"/>
                </a:solidFill>
              </a:defRPr>
            </a:pPr>
            <a:r>
              <a:t> Good for projects that can be broken down into small and releasable units. Constantly changing requirements are able to be incorporated without much friction.</a:t>
            </a:r>
            <a:endParaRPr spc="-65"/>
          </a:p>
          <a:p>
            <a:pPr algn="l" defTabSz="1999437">
              <a:lnSpc>
                <a:spcPct val="80000"/>
              </a:lnSpc>
              <a:defRPr spc="-65" sz="3200">
                <a:solidFill>
                  <a:srgbClr val="FFFFFF"/>
                </a:solidFill>
              </a:defRPr>
            </a:pPr>
          </a:p>
          <a:p>
            <a:pPr algn="l" defTabSz="1999437">
              <a:lnSpc>
                <a:spcPct val="80000"/>
              </a:lnSpc>
              <a:defRPr spc="-65" sz="3200">
                <a:solidFill>
                  <a:srgbClr val="FFFFFF"/>
                </a:solidFill>
              </a:defRPr>
            </a:pPr>
          </a:p>
          <a:p>
            <a:pPr algn="l" defTabSz="1999437">
              <a:lnSpc>
                <a:spcPct val="80000"/>
              </a:lnSpc>
              <a:defRPr spc="-100" sz="3200">
                <a:solidFill>
                  <a:srgbClr val="FFFFFF"/>
                </a:solidFill>
              </a:defRPr>
            </a:pPr>
            <a:r>
              <a:t>- When an unexpected requirement was brought up in the SNHU Travel project, it was trivial to update the scope of work and deliver on the request.</a:t>
            </a:r>
          </a:p>
        </p:txBody>
      </p:sp>
      <p:sp>
        <p:nvSpPr>
          <p:cNvPr id="234" name="Waterfall"/>
          <p:cNvSpPr txBox="1"/>
          <p:nvPr/>
        </p:nvSpPr>
        <p:spPr>
          <a:xfrm>
            <a:off x="5318514" y="3945890"/>
            <a:ext cx="1989646" cy="6348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3500">
                <a:solidFill>
                  <a:srgbClr val="FFFFFF"/>
                </a:solidFill>
              </a:defRPr>
            </a:lvl1pPr>
          </a:lstStyle>
          <a:p>
            <a:pPr/>
            <a:r>
              <a:t>Waterfall</a:t>
            </a:r>
          </a:p>
        </p:txBody>
      </p:sp>
      <p:sp>
        <p:nvSpPr>
          <p:cNvPr id="235" name="Agile"/>
          <p:cNvSpPr txBox="1"/>
          <p:nvPr/>
        </p:nvSpPr>
        <p:spPr>
          <a:xfrm>
            <a:off x="17755131" y="4013189"/>
            <a:ext cx="1174878" cy="6348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3500">
                <a:solidFill>
                  <a:srgbClr val="FFFFFF"/>
                </a:solidFill>
              </a:defRPr>
            </a:lvl1pPr>
          </a:lstStyle>
          <a:p>
            <a:pPr/>
            <a:r>
              <a:t>Agile</a:t>
            </a:r>
          </a:p>
        </p:txBody>
      </p:sp>
      <p:sp>
        <p:nvSpPr>
          <p:cNvPr id="236" name="Line"/>
          <p:cNvSpPr/>
          <p:nvPr/>
        </p:nvSpPr>
        <p:spPr>
          <a:xfrm flipV="1">
            <a:off x="12381624" y="3656243"/>
            <a:ext cx="6" cy="8986246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237" name="waterfall-icon.png" descr="waterfall-icon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51247" y="2700459"/>
            <a:ext cx="924182" cy="924179"/>
          </a:xfrm>
          <a:prstGeom prst="rect">
            <a:avLst/>
          </a:prstGeom>
          <a:ln w="12700">
            <a:miter lim="400000"/>
          </a:ln>
        </p:spPr>
      </p:pic>
      <p:pic>
        <p:nvPicPr>
          <p:cNvPr id="238" name="agile-icon.jpeg" descr="agile-icon.jpe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880482" y="2767757"/>
            <a:ext cx="924182" cy="92417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Bibliography"/>
          <p:cNvSpPr txBox="1"/>
          <p:nvPr>
            <p:ph type="title"/>
          </p:nvPr>
        </p:nvSpPr>
        <p:spPr>
          <a:xfrm>
            <a:off x="1206496" y="529827"/>
            <a:ext cx="21971008" cy="790920"/>
          </a:xfrm>
          <a:prstGeom prst="rect">
            <a:avLst/>
          </a:prstGeom>
        </p:spPr>
        <p:txBody>
          <a:bodyPr/>
          <a:lstStyle>
            <a:lvl1pPr defTabSz="965580">
              <a:defRPr spc="-100" sz="4500"/>
            </a:lvl1pPr>
          </a:lstStyle>
          <a:p>
            <a:pPr/>
            <a:r>
              <a:t>Bibliography</a:t>
            </a:r>
          </a:p>
        </p:txBody>
      </p:sp>
      <p:sp>
        <p:nvSpPr>
          <p:cNvPr id="241" name="Hoory, L. &amp; Bottorff, C (2024, May 28). What Is Waterfall Methodology? Here’s How It Can Help Your Project Management Strategy. Forbes Advisor. Retrieved June 23, 2024. https://www.forbes.com/advisor/business/what-is-waterfall-methodology/."/>
          <p:cNvSpPr txBox="1"/>
          <p:nvPr/>
        </p:nvSpPr>
        <p:spPr>
          <a:xfrm>
            <a:off x="1204170" y="2974679"/>
            <a:ext cx="15671036" cy="9852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marL="381000" indent="-381000" algn="l" defTabSz="2540000">
              <a:lnSpc>
                <a:spcPct val="80000"/>
              </a:lnSpc>
              <a:spcBef>
                <a:spcPts val="1000"/>
              </a:spcBef>
              <a:defRPr spc="-50" sz="2500">
                <a:solidFill>
                  <a:srgbClr val="FFFFFF"/>
                </a:solidFill>
              </a:defRPr>
            </a:pPr>
            <a:r>
              <a:t>Hoory, L. &amp; Bottorff, C (2024, May 28). What Is Waterfall Methodology? Here’s How It Can Help Your Project Management Strategy. Forbes Advisor. Retrieved June 23, 2024.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 </a:t>
            </a:r>
            <a:r>
              <a:t>https://www.forbes.com/advisor/business/what-is-waterfall-methodology/.</a:t>
            </a:r>
          </a:p>
        </p:txBody>
      </p:sp>
      <p:sp>
        <p:nvSpPr>
          <p:cNvPr id="242" name="Cobb, C. G. (2015). The Project Manager's Guide to Mastering Agile: Principles and Practices for an Adaptive Approach. Wiley. Retrieved June 16, 2024. https://web-p-ebscohost-com.ezproxy.snhu.edu/ehost/ebookviewer/ebook/bmxlYmtfXzkzNzAwOV9fQU41?sid=6c242"/>
          <p:cNvSpPr txBox="1"/>
          <p:nvPr/>
        </p:nvSpPr>
        <p:spPr>
          <a:xfrm>
            <a:off x="1204170" y="4484267"/>
            <a:ext cx="15671036" cy="12918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marL="381000" indent="-381000" algn="l" defTabSz="2540000">
              <a:lnSpc>
                <a:spcPct val="80000"/>
              </a:lnSpc>
              <a:spcBef>
                <a:spcPts val="1000"/>
              </a:spcBef>
              <a:defRPr spc="-50" sz="2500">
                <a:solidFill>
                  <a:srgbClr val="FFFFFF"/>
                </a:solidFill>
              </a:defRPr>
            </a:pPr>
            <a:r>
              <a:t>Cobb, C. G. (2015). The Project Manager's Guide to Mastering Agile: Principles and Practices for an Adaptive Approach. Wiley. Retrieved June 16, 2024.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 </a:t>
            </a:r>
            <a:r>
              <a:t>https://web-p-ebscohost-com.ezproxy.snhu.edu/ehost/ebookviewer/ebook/bmxlYmtfXzkzNzAwOV9fQU41?sid=6c242b5d-c3f3-4436-845b-23b58a72be2e@redis&amp;vid=0&amp;format=EB&amp;rid=1/.</a:t>
            </a:r>
          </a:p>
        </p:txBody>
      </p:sp>
      <p:sp>
        <p:nvSpPr>
          <p:cNvPr id="243" name="Scrum Guides. (n.d.). About the creators of Scrum. Retrieved June 23, 2024. https://scrumguides.org/."/>
          <p:cNvSpPr txBox="1"/>
          <p:nvPr/>
        </p:nvSpPr>
        <p:spPr>
          <a:xfrm>
            <a:off x="1204170" y="2078246"/>
            <a:ext cx="15671036" cy="3721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marL="381000" indent="-381000" algn="l" defTabSz="2540000">
              <a:lnSpc>
                <a:spcPct val="80000"/>
              </a:lnSpc>
              <a:spcBef>
                <a:spcPts val="1000"/>
              </a:spcBef>
              <a:defRPr spc="-50" sz="2500">
                <a:solidFill>
                  <a:srgbClr val="FFFFFF"/>
                </a:solidFill>
              </a:defRPr>
            </a:pPr>
            <a:r>
              <a:t>Scrum Guides. (n.d.). About the creators of Scrum. Retrieved June 23, 2024.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 </a:t>
            </a:r>
            <a:r>
              <a:t>https://scrumguides.org/.</a:t>
            </a:r>
          </a:p>
        </p:txBody>
      </p:sp>
      <p:sp>
        <p:nvSpPr>
          <p:cNvPr id="244" name="Van Der Hock, J. (2024, April 10). The 5 Stages of the Agile Software Development Lifecycle. Mendix. Retrieved June 23, 2024. https://www.mendix.com/blog/agile-software-development-lifecycle-stages/."/>
          <p:cNvSpPr txBox="1"/>
          <p:nvPr/>
        </p:nvSpPr>
        <p:spPr>
          <a:xfrm>
            <a:off x="1322703" y="6300433"/>
            <a:ext cx="15671036" cy="6786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marL="381000" indent="-381000" algn="l" defTabSz="2540000">
              <a:lnSpc>
                <a:spcPct val="80000"/>
              </a:lnSpc>
              <a:spcBef>
                <a:spcPts val="1000"/>
              </a:spcBef>
              <a:defRPr spc="-50" sz="2500">
                <a:solidFill>
                  <a:srgbClr val="FFFFFF"/>
                </a:solidFill>
              </a:defRPr>
            </a:pPr>
            <a:r>
              <a:t>Van Der Hock, J. (2024, April 10). The 5 Stages of the Agile Software Development Lifecycle. Mendix. Retrieved June 23, 2024.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 </a:t>
            </a:r>
            <a:r>
              <a:t>https://www.mendix.com/blog/agile-software-development-lifecycle-stages/.</a:t>
            </a:r>
          </a:p>
        </p:txBody>
      </p:sp>
      <p:sp>
        <p:nvSpPr>
          <p:cNvPr id="245" name="Sacolick, I. (2022, April 8). A brief history of the agile methodology. InfoWorld. Retrieved June 23, 2024. https://www.infoworld.com/article/3655646/a-brief-history-of-the-agile-methodology.html/."/>
          <p:cNvSpPr txBox="1"/>
          <p:nvPr/>
        </p:nvSpPr>
        <p:spPr>
          <a:xfrm>
            <a:off x="1322703" y="7503441"/>
            <a:ext cx="15671036" cy="6786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marL="381000" indent="-381000" algn="l" defTabSz="2540000">
              <a:lnSpc>
                <a:spcPct val="80000"/>
              </a:lnSpc>
              <a:spcBef>
                <a:spcPts val="1000"/>
              </a:spcBef>
              <a:defRPr spc="-50" sz="2500">
                <a:solidFill>
                  <a:srgbClr val="FFFFFF"/>
                </a:solidFill>
              </a:defRPr>
            </a:pPr>
            <a:r>
              <a:t>Sacolick, I. (2022, April 8). A brief history of the agile methodology. InfoWorld. Retrieved June 23, 2024.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 </a:t>
            </a:r>
            <a:r>
              <a:t>https://www.infoworld.com/article/3655646/a-brief-history-of-the-agile-methodology.html/.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32_DynamicDark">
  <a:themeElements>
    <a:clrScheme name="32_DynamicDark">
      <a:dk1>
        <a:srgbClr val="000000"/>
      </a:dk1>
      <a:lt1>
        <a:srgbClr val="000000"/>
      </a:lt1>
      <a:dk2>
        <a:srgbClr val="A7A7A7"/>
      </a:dk2>
      <a:lt2>
        <a:srgbClr val="535353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32_DynamicDark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32_DynamicDar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32_DynamicDark">
  <a:themeElements>
    <a:clrScheme name="32_DynamicDark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32_DynamicDark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32_DynamicDar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